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EB Garamond"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Light" panose="020F03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1536"/>
  </p:normalViewPr>
  <p:slideViewPr>
    <p:cSldViewPr snapToGrid="0">
      <p:cViewPr varScale="1">
        <p:scale>
          <a:sx n="95" d="100"/>
          <a:sy n="95" d="100"/>
        </p:scale>
        <p:origin x="1824" y="184"/>
      </p:cViewPr>
      <p:guideLst>
        <p:guide pos="2222"/>
        <p:guide orient="horz" pos="2755"/>
        <p:guide orient="horz" pos="776"/>
        <p:guide pos="206"/>
        <p:guide pos="5553"/>
        <p:guide orient="horz" pos="914"/>
        <p:guide orient="horz" pos="2451"/>
        <p:guide pos="871"/>
        <p:guide pos="2880"/>
        <p:guide pos="4909"/>
        <p:guide orient="horz" pos="2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be5bd42b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be5bd42b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template for slides with only an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63191a9d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63191a9d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63191a9d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63191a9d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1. Attention</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Keller attention can be gained in two ways:</a:t>
            </a:r>
            <a:endParaRPr dirty="0"/>
          </a:p>
          <a:p>
            <a:pPr marL="0" lvl="0" indent="0" algn="l" rtl="0">
              <a:spcBef>
                <a:spcPts val="0"/>
              </a:spcBef>
              <a:spcAft>
                <a:spcPts val="0"/>
              </a:spcAft>
              <a:buClr>
                <a:schemeClr val="dk1"/>
              </a:buClr>
              <a:buSzPts val="1100"/>
              <a:buFont typeface="Arial"/>
              <a:buNone/>
            </a:pPr>
            <a:r>
              <a:rPr lang="en-GB" dirty="0"/>
              <a:t>(1) Perceptual arousal – uses surprise or uncertainly to gain interest. Uses novel, surprising, incongruous, and uncertain events; or </a:t>
            </a:r>
            <a:br>
              <a:rPr lang="en-GB" dirty="0"/>
            </a:br>
            <a:r>
              <a:rPr lang="en-GB" dirty="0"/>
              <a:t>(2) Inquiry arousal – stimulates curiosity by posing challenging questions or problems to be solved.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Methods for grabbing the learners’ attention include the use of:</a:t>
            </a:r>
            <a:endParaRPr dirty="0"/>
          </a:p>
          <a:p>
            <a:pPr marL="0" lvl="0" indent="0" algn="l" rtl="0">
              <a:spcBef>
                <a:spcPts val="0"/>
              </a:spcBef>
              <a:spcAft>
                <a:spcPts val="0"/>
              </a:spcAft>
              <a:buClr>
                <a:schemeClr val="dk1"/>
              </a:buClr>
              <a:buSzPts val="1100"/>
              <a:buFont typeface="Arial"/>
              <a:buNone/>
            </a:pPr>
            <a:r>
              <a:rPr lang="en-GB" dirty="0"/>
              <a:t>1. Active participation -Adopt strategies such as games, roleplay or other hands-on methods to get learners involved with the material or subject matter.</a:t>
            </a:r>
            <a:endParaRPr dirty="0"/>
          </a:p>
          <a:p>
            <a:pPr marL="0" lvl="0" indent="0" algn="l" rtl="0">
              <a:spcBef>
                <a:spcPts val="0"/>
              </a:spcBef>
              <a:spcAft>
                <a:spcPts val="0"/>
              </a:spcAft>
              <a:buClr>
                <a:schemeClr val="dk1"/>
              </a:buClr>
              <a:buSzPts val="1100"/>
              <a:buFont typeface="Arial"/>
              <a:buNone/>
            </a:pPr>
            <a:r>
              <a:rPr lang="en-GB" dirty="0"/>
              <a:t>2. Variability – To better reinforce materials and account for individual differences in learning styles, use a variety of methods in presenting material (e.g. use of videos, short lectures,</a:t>
            </a:r>
            <a:endParaRPr dirty="0"/>
          </a:p>
          <a:p>
            <a:pPr marL="0" lvl="0" indent="0" algn="l" rtl="0">
              <a:spcBef>
                <a:spcPts val="0"/>
              </a:spcBef>
              <a:spcAft>
                <a:spcPts val="0"/>
              </a:spcAft>
              <a:buClr>
                <a:schemeClr val="dk1"/>
              </a:buClr>
              <a:buSzPts val="1100"/>
              <a:buFont typeface="Arial"/>
              <a:buNone/>
            </a:pPr>
            <a:r>
              <a:rPr lang="en-GB" dirty="0"/>
              <a:t>             	mini-discussion groups).</a:t>
            </a:r>
            <a:endParaRPr dirty="0"/>
          </a:p>
          <a:p>
            <a:pPr marL="0" lvl="0" indent="0" algn="l" rtl="0">
              <a:spcBef>
                <a:spcPts val="0"/>
              </a:spcBef>
              <a:spcAft>
                <a:spcPts val="0"/>
              </a:spcAft>
              <a:buClr>
                <a:schemeClr val="dk1"/>
              </a:buClr>
              <a:buSzPts val="1100"/>
              <a:buFont typeface="Arial"/>
              <a:buNone/>
            </a:pPr>
            <a:r>
              <a:rPr lang="en-GB" dirty="0"/>
              <a:t>3. </a:t>
            </a:r>
            <a:r>
              <a:rPr lang="en-GB" dirty="0" err="1"/>
              <a:t>Humor</a:t>
            </a:r>
            <a:r>
              <a:rPr lang="en-GB" dirty="0"/>
              <a:t> -Maintain interest by use a small amount of </a:t>
            </a:r>
            <a:r>
              <a:rPr lang="en-GB" dirty="0" err="1"/>
              <a:t>humor</a:t>
            </a:r>
            <a:r>
              <a:rPr lang="en-GB" dirty="0"/>
              <a:t> (but not too much to be distracting)</a:t>
            </a:r>
            <a:endParaRPr dirty="0"/>
          </a:p>
          <a:p>
            <a:pPr marL="0" lvl="0" indent="0" algn="l" rtl="0">
              <a:spcBef>
                <a:spcPts val="0"/>
              </a:spcBef>
              <a:spcAft>
                <a:spcPts val="0"/>
              </a:spcAft>
              <a:buClr>
                <a:schemeClr val="dk1"/>
              </a:buClr>
              <a:buSzPts val="1100"/>
              <a:buFont typeface="Arial"/>
              <a:buNone/>
            </a:pPr>
            <a:r>
              <a:rPr lang="en-GB" dirty="0"/>
              <a:t>4. Incongruity and Conflict – A devil’s advocate approach in which statements are posed that go against a learner’s past experiences.</a:t>
            </a:r>
            <a:endParaRPr dirty="0"/>
          </a:p>
          <a:p>
            <a:pPr marL="0" lvl="0" indent="0" algn="l" rtl="0">
              <a:spcBef>
                <a:spcPts val="0"/>
              </a:spcBef>
              <a:spcAft>
                <a:spcPts val="0"/>
              </a:spcAft>
              <a:buClr>
                <a:schemeClr val="dk1"/>
              </a:buClr>
              <a:buSzPts val="1100"/>
              <a:buFont typeface="Arial"/>
              <a:buNone/>
            </a:pPr>
            <a:r>
              <a:rPr lang="en-GB" dirty="0"/>
              <a:t>5. Specific examples – Use a visual stimuli, story, or biography.</a:t>
            </a:r>
            <a:endParaRPr dirty="0"/>
          </a:p>
          <a:p>
            <a:pPr marL="0" lvl="0" indent="0" algn="l" rtl="0">
              <a:spcBef>
                <a:spcPts val="0"/>
              </a:spcBef>
              <a:spcAft>
                <a:spcPts val="0"/>
              </a:spcAft>
              <a:buNone/>
            </a:pPr>
            <a:r>
              <a:rPr lang="en-GB" dirty="0"/>
              <a:t>6. Inquiry – Pose questions or problems for the learners to solve, e.g. brainstorming activities.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c2168422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c2168422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2. Relevance</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GB" dirty="0"/>
              <a:t>Establish relevance in order to increase a learner’s motivation. To do this, use concrete language and examples with which the learners are familiar. Six major strategies described by Keller include:</a:t>
            </a:r>
            <a:endParaRPr dirty="0"/>
          </a:p>
          <a:p>
            <a:pPr marL="0" lvl="0" indent="0" algn="l" rtl="0">
              <a:spcBef>
                <a:spcPts val="0"/>
              </a:spcBef>
              <a:spcAft>
                <a:spcPts val="0"/>
              </a:spcAft>
              <a:buNone/>
            </a:pPr>
            <a:r>
              <a:rPr lang="en-GB" dirty="0"/>
              <a:t>1. Experience – Tell the learners how the new learning will use their existing skills. We best learn by building upon our </a:t>
            </a:r>
            <a:r>
              <a:rPr lang="en-GB" dirty="0" err="1"/>
              <a:t>preset</a:t>
            </a:r>
            <a:r>
              <a:rPr lang="en-GB" dirty="0"/>
              <a:t> knowledge or skills.</a:t>
            </a:r>
            <a:endParaRPr dirty="0"/>
          </a:p>
          <a:p>
            <a:pPr marL="0" lvl="0" indent="0" algn="l" rtl="0">
              <a:spcBef>
                <a:spcPts val="0"/>
              </a:spcBef>
              <a:spcAft>
                <a:spcPts val="0"/>
              </a:spcAft>
              <a:buNone/>
            </a:pPr>
            <a:r>
              <a:rPr lang="en-GB" dirty="0"/>
              <a:t>2. Present Worth – What will the subject matter do for me today?</a:t>
            </a:r>
            <a:endParaRPr dirty="0"/>
          </a:p>
          <a:p>
            <a:pPr marL="0" lvl="0" indent="0" algn="l" rtl="0">
              <a:spcBef>
                <a:spcPts val="0"/>
              </a:spcBef>
              <a:spcAft>
                <a:spcPts val="0"/>
              </a:spcAft>
              <a:buNone/>
            </a:pPr>
            <a:r>
              <a:rPr lang="en-GB" dirty="0"/>
              <a:t>3. Future Usefulness – What will the subject matter do for me tomorrow?</a:t>
            </a:r>
            <a:endParaRPr dirty="0"/>
          </a:p>
          <a:p>
            <a:pPr marL="0" lvl="0" indent="0" algn="l" rtl="0">
              <a:spcBef>
                <a:spcPts val="0"/>
              </a:spcBef>
              <a:spcAft>
                <a:spcPts val="0"/>
              </a:spcAft>
              <a:buNone/>
            </a:pPr>
            <a:r>
              <a:rPr lang="en-GB" dirty="0"/>
              <a:t>4. Needs Matching – Take advantage of the dynamics of achievement, risk taking, power, and affiliation.</a:t>
            </a:r>
            <a:endParaRPr dirty="0"/>
          </a:p>
          <a:p>
            <a:pPr marL="0" lvl="0" indent="0" algn="l" rtl="0">
              <a:spcBef>
                <a:spcPts val="0"/>
              </a:spcBef>
              <a:spcAft>
                <a:spcPts val="0"/>
              </a:spcAft>
              <a:buNone/>
            </a:pPr>
            <a:r>
              <a:rPr lang="en-GB" dirty="0"/>
              <a:t>5. </a:t>
            </a:r>
            <a:r>
              <a:rPr lang="en-GB" dirty="0" err="1"/>
              <a:t>Modeling</a:t>
            </a:r>
            <a:r>
              <a:rPr lang="en-GB" dirty="0"/>
              <a:t> – First of all, “be what you want them to do!” Other strategies include guest speakers, videos, and having the learners who finish their work first to serve as tutors.</a:t>
            </a:r>
            <a:endParaRPr dirty="0"/>
          </a:p>
          <a:p>
            <a:pPr marL="0" lvl="0" indent="0" algn="l" rtl="0">
              <a:spcBef>
                <a:spcPts val="0"/>
              </a:spcBef>
              <a:spcAft>
                <a:spcPts val="0"/>
              </a:spcAft>
              <a:buNone/>
            </a:pPr>
            <a:r>
              <a:rPr lang="en-GB" dirty="0"/>
              <a:t>6. Choice – Allow the learners to use different methods to pursue their work or allowing s choice in how they organize it.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c2168422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c2168422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3. Confidence</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Help students understand their likelihood for success. If they feel they cannot meet the objectives or that the cost (time or effort) is too high, their motivation will decrease.</a:t>
            </a:r>
            <a:endParaRPr dirty="0"/>
          </a:p>
          <a:p>
            <a:pPr marL="0" lvl="0" indent="0" algn="l" rtl="0">
              <a:spcBef>
                <a:spcPts val="0"/>
              </a:spcBef>
              <a:spcAft>
                <a:spcPts val="0"/>
              </a:spcAft>
              <a:buClr>
                <a:schemeClr val="dk1"/>
              </a:buClr>
              <a:buSzPts val="1100"/>
              <a:buFont typeface="Arial"/>
              <a:buNone/>
            </a:pPr>
            <a:r>
              <a:rPr lang="en-GB" dirty="0"/>
              <a:t>1. Provide objectives and prerequisites – Help students estimate the probability of success by presenting performance requirements and evaluation criteria. Ensure the learners are aware of performance requirements and evaluative criteria.</a:t>
            </a:r>
            <a:endParaRPr dirty="0"/>
          </a:p>
          <a:p>
            <a:pPr marL="0" lvl="0" indent="0" algn="l" rtl="0">
              <a:spcBef>
                <a:spcPts val="0"/>
              </a:spcBef>
              <a:spcAft>
                <a:spcPts val="0"/>
              </a:spcAft>
              <a:buClr>
                <a:schemeClr val="dk1"/>
              </a:buClr>
              <a:buSzPts val="1100"/>
              <a:buFont typeface="Arial"/>
              <a:buNone/>
            </a:pPr>
            <a:r>
              <a:rPr lang="en-GB" dirty="0"/>
              <a:t>2. Allow for success that is meaningful.</a:t>
            </a:r>
            <a:endParaRPr dirty="0"/>
          </a:p>
          <a:p>
            <a:pPr marL="0" lvl="0" indent="0" algn="l" rtl="0">
              <a:spcBef>
                <a:spcPts val="0"/>
              </a:spcBef>
              <a:spcAft>
                <a:spcPts val="0"/>
              </a:spcAft>
              <a:buClr>
                <a:schemeClr val="dk1"/>
              </a:buClr>
              <a:buSzPts val="1100"/>
              <a:buFont typeface="Arial"/>
              <a:buNone/>
            </a:pPr>
            <a:r>
              <a:rPr lang="en-GB" dirty="0"/>
              <a:t>3. Grow the Learners – Allow for small steps of growth during the learning process.</a:t>
            </a:r>
            <a:endParaRPr dirty="0"/>
          </a:p>
          <a:p>
            <a:pPr marL="0" lvl="0" indent="0" algn="l" rtl="0">
              <a:spcBef>
                <a:spcPts val="0"/>
              </a:spcBef>
              <a:spcAft>
                <a:spcPts val="0"/>
              </a:spcAft>
              <a:buClr>
                <a:schemeClr val="dk1"/>
              </a:buClr>
              <a:buSzPts val="1100"/>
              <a:buFont typeface="Arial"/>
              <a:buNone/>
            </a:pPr>
            <a:r>
              <a:rPr lang="en-GB" dirty="0"/>
              <a:t>4. Feedback – Provide feedback and support internal attributions for success.</a:t>
            </a:r>
            <a:endParaRPr dirty="0"/>
          </a:p>
          <a:p>
            <a:pPr marL="0" lvl="0" indent="0" algn="l" rtl="0">
              <a:spcBef>
                <a:spcPts val="0"/>
              </a:spcBef>
              <a:spcAft>
                <a:spcPts val="0"/>
              </a:spcAft>
              <a:buNone/>
            </a:pPr>
            <a:r>
              <a:rPr lang="en-GB" dirty="0"/>
              <a:t>5. Learner Control – Learners should feel some degree of control over their learning and assessment. They should believe that their success is a direct result of the amount of effort they have put forth.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b="1" dirty="0">
                <a:solidFill>
                  <a:schemeClr val="dk1"/>
                </a:solidFill>
              </a:rPr>
              <a:t>4. Satisfaction</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1. Learning must be rewarding or satisfying in some way, whether it is from a sense of achievement, praise from a higher-up, or mere entertainment.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2. Make the learner feel as though the skill is useful or beneficial by providing opportunities to use newly acquired knowledge in a real setting.</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3. Provide feedback and reinforcement. When learners appreciate the results, they will be motivated to learn. Satisfaction is based upon motivation, which can be intrinsic or extrinsic.</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4. Do not patronize the learner by over-rewarding easy tasks.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c420032f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c420032f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None/>
            </a:pPr>
            <a:r>
              <a:rPr lang="en-GB" sz="1200">
                <a:solidFill>
                  <a:schemeClr val="dk1"/>
                </a:solidFill>
              </a:rPr>
              <a:t>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794dab6d7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794dab6d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template for slides with only an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c420032f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c420032f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Speaking is an act of making vocal sounds. We can say that speaking means to converse or expressing one's thoughts and feelings in spoken language. </a:t>
            </a:r>
            <a:br>
              <a:rPr lang="en-GB" sz="1200" dirty="0">
                <a:solidFill>
                  <a:schemeClr val="dk1"/>
                </a:solidFill>
              </a:rPr>
            </a:br>
            <a:r>
              <a:rPr lang="en-GB" sz="1200" dirty="0">
                <a:solidFill>
                  <a:schemeClr val="dk1"/>
                </a:solidFill>
              </a:rPr>
              <a:t>These skills allow the speaker, to convey his message in a passionate, thoughtful, and convincing manner.</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800"/>
              </a:spcAft>
              <a:buNone/>
            </a:pPr>
            <a:endParaRPr sz="12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63191a9d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63191a9d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Speaking or verbal communication is perhaps the most frequently used way to get a message across at the workplace, and it includes meetings, presentations, workshops, in-person interviews, and telephonic and video conferencing. It’s direct, it costs nothing, and it’s instant. It is also effective because it allows the receiver to pick up on critical non-verbal cues such as facial expressions, tone, pitch and body language. There are two types in this prepared and unprepared speeches. The speech with prior preparation is known as prepared speech and the speech with no prior preparation is called as unprepared speech.</a:t>
            </a:r>
            <a:endParaRPr sz="1200" dirty="0">
              <a:solidFill>
                <a:schemeClr val="dk1"/>
              </a:solidFill>
            </a:endParaRPr>
          </a:p>
          <a:p>
            <a:pPr marL="0" lvl="0" indent="0" algn="l" rtl="0">
              <a:spcBef>
                <a:spcPts val="800"/>
              </a:spcBef>
              <a:spcAft>
                <a:spcPts val="800"/>
              </a:spcAft>
              <a:buNone/>
            </a:pPr>
            <a:endParaRPr sz="12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63191a9d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63191a9d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GB" sz="1200">
                <a:solidFill>
                  <a:schemeClr val="dk1"/>
                </a:solidFill>
              </a:rPr>
              <a:t>A speech that has been carefully planned and written in advance, and probably rehearsed to ensure it flows well and takes just the right amount of time to deliver. Example: Public speaking</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63191a9d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63191a9d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rPr>
              <a:t>An impromptu or unprepared speech, by definition, is the one that a speaker delivers without any prior preparation on the topic. </a:t>
            </a:r>
            <a:br>
              <a:rPr lang="en-GB" sz="1200" dirty="0">
                <a:solidFill>
                  <a:schemeClr val="dk1"/>
                </a:solidFill>
              </a:rPr>
            </a:br>
            <a:r>
              <a:rPr lang="en-GB" sz="1200" dirty="0">
                <a:solidFill>
                  <a:schemeClr val="dk1"/>
                </a:solidFill>
              </a:rPr>
              <a:t>Impromptu, itself, means “doing something without preparation”. </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Example: Extempore, JAM</a:t>
            </a:r>
            <a:endParaRPr sz="1200" dirty="0">
              <a:solidFill>
                <a:schemeClr val="dk1"/>
              </a:solidFill>
            </a:endParaRPr>
          </a:p>
          <a:p>
            <a:pPr marL="0" lvl="0" indent="0" algn="l" rtl="0">
              <a:spcBef>
                <a:spcPts val="800"/>
              </a:spcBef>
              <a:spcAft>
                <a:spcPts val="800"/>
              </a:spcAft>
              <a:buNone/>
            </a:pP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63191a9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63191a9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Prepare</a:t>
            </a:r>
            <a:endParaRPr b="1" dirty="0"/>
          </a:p>
          <a:p>
            <a:pPr marL="0" lvl="0" indent="0" algn="l" rtl="0">
              <a:spcBef>
                <a:spcPts val="0"/>
              </a:spcBef>
              <a:spcAft>
                <a:spcPts val="0"/>
              </a:spcAft>
              <a:buClr>
                <a:schemeClr val="dk1"/>
              </a:buClr>
              <a:buSzPts val="1100"/>
              <a:buFont typeface="Arial"/>
              <a:buNone/>
            </a:pPr>
            <a:r>
              <a:rPr lang="en-GB" dirty="0"/>
              <a:t>Begin with an outline: All good speeches should have a beginning, middle and an end. Your outline should follow this premise.</a:t>
            </a:r>
            <a:endParaRPr dirty="0"/>
          </a:p>
          <a:p>
            <a:pPr marL="0" lvl="0" indent="0" algn="l" rtl="0">
              <a:spcBef>
                <a:spcPts val="0"/>
              </a:spcBef>
              <a:spcAft>
                <a:spcPts val="0"/>
              </a:spcAft>
              <a:buClr>
                <a:schemeClr val="dk1"/>
              </a:buClr>
              <a:buSzPts val="1100"/>
              <a:buFont typeface="Arial"/>
              <a:buNone/>
            </a:pPr>
            <a:r>
              <a:rPr lang="en-GB" dirty="0"/>
              <a:t>Start with the key ideas. As time goes on you will undoubtedly edit the outline, but it should remain fluid and ever-changing. It should however always remain an outline and not a fully written speech. It is a guide, a map, not a written essay.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b="1" dirty="0"/>
              <a:t>Skills for Prepare</a:t>
            </a:r>
            <a:endParaRPr b="1" dirty="0"/>
          </a:p>
          <a:p>
            <a:pPr marL="0" lvl="0" indent="0" algn="l" rtl="0">
              <a:spcBef>
                <a:spcPts val="0"/>
              </a:spcBef>
              <a:spcAft>
                <a:spcPts val="0"/>
              </a:spcAft>
              <a:buClr>
                <a:schemeClr val="dk1"/>
              </a:buClr>
              <a:buSzPts val="1100"/>
              <a:buFont typeface="Arial"/>
              <a:buNone/>
            </a:pPr>
            <a:endParaRPr b="1" dirty="0"/>
          </a:p>
          <a:p>
            <a:pPr marL="0" lvl="0" indent="0" algn="l" rtl="0">
              <a:spcBef>
                <a:spcPts val="0"/>
              </a:spcBef>
              <a:spcAft>
                <a:spcPts val="0"/>
              </a:spcAft>
              <a:buClr>
                <a:schemeClr val="dk1"/>
              </a:buClr>
              <a:buSzPts val="1100"/>
              <a:buFont typeface="Arial"/>
              <a:buNone/>
            </a:pPr>
            <a:r>
              <a:rPr lang="en-GB" dirty="0"/>
              <a:t>1.Organize Your Material in the Most Effective Manner to Attain Your Purpose.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Create the framework for your speech. Write down the topic, general purpose, specific purpose, central idea, and main points. Make sure to grab the audience’s attention in the first 30 seconds.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2.Hook your audience’s attention.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It’s no secret that capturing your audience’s attention early on is one of the fundamental points in public speaking. You should deliver your big idea or proposition during the first few minutes of your speech. This will be your “hook.” As soon as you start speaking you should start stating all of the points of your speech. This way you will obtain and hold your audience’s attention quickly.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3.Your body language is key.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You are the first thing that the audience will see and how you present yourself plays a crucial part on how the audience will receive the information you’re about to present. Stand up straight when entering the stage and speaking to your audience, it will show your authority and confidence. If you walk into the stage slouching and not standing straight the audience will possibly get bored really quickly because you are.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4.Begin with an interesting question or story.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Start your speech with a question, story or puzzle. It will help take the audience’s focus off you and into what you're asking them to place their attention on. The theory behind this is that it will get the audience thinking of another thing than using those first moments of your speech to judge you. It’s a way to start your speech with ease and find a common ground with the audience.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5. Nervousness Is Normal. Practice and Prepare!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All people feel some physiological reactions like pounding hearts and trembling hands. Do not associate these feelings with the sense that you will perform poorly or make a fool of yourself. Some nerves are good. The adrenaline rush that makes you sweat also makes you more alert and ready to give your best performance.</a:t>
            </a:r>
            <a:endParaRPr dirty="0"/>
          </a:p>
          <a:p>
            <a:pPr marL="0" lvl="0" indent="0" algn="l" rtl="0">
              <a:spcBef>
                <a:spcPts val="0"/>
              </a:spcBef>
              <a:spcAft>
                <a:spcPts val="0"/>
              </a:spcAft>
              <a:buClr>
                <a:schemeClr val="dk1"/>
              </a:buClr>
              <a:buSzPts val="1100"/>
              <a:buFont typeface="Arial"/>
              <a:buNone/>
            </a:pPr>
            <a:r>
              <a:rPr lang="en-GB" dirty="0"/>
              <a:t>The best way to overcome anxiety is to prepare, prepare, and prepare some more. Take the time to go over your notes several times. Once you have become comfortable with the material, practice—a lot. Videotape yourself, or get a friend to critique your performance.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c2168422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c2168422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Practice</a:t>
            </a:r>
            <a:endParaRPr b="1"/>
          </a:p>
          <a:p>
            <a:pPr marL="0" lvl="0" indent="0" algn="l" rtl="0">
              <a:spcBef>
                <a:spcPts val="0"/>
              </a:spcBef>
              <a:spcAft>
                <a:spcPts val="0"/>
              </a:spcAft>
              <a:buClr>
                <a:schemeClr val="dk1"/>
              </a:buClr>
              <a:buSzPts val="1100"/>
              <a:buFont typeface="Arial"/>
              <a:buNone/>
            </a:pPr>
            <a:r>
              <a:rPr lang="en-GB"/>
              <a:t>The second step in our three-step process is all about talking to yourself -- practicing your talk. It is simple yet imperative.</a:t>
            </a:r>
            <a:endParaRPr/>
          </a:p>
          <a:p>
            <a:pPr marL="0" lvl="0" indent="0" algn="l" rtl="0">
              <a:spcBef>
                <a:spcPts val="0"/>
              </a:spcBef>
              <a:spcAft>
                <a:spcPts val="0"/>
              </a:spcAft>
              <a:buClr>
                <a:schemeClr val="dk1"/>
              </a:buClr>
              <a:buSzPts val="1100"/>
              <a:buFont typeface="Arial"/>
              <a:buNone/>
            </a:pPr>
            <a:r>
              <a:rPr lang="en-GB"/>
              <a:t>Once you have the outline, take it to a quiet room and speak out loud from the outline. Jot down the intelligent things you say during each practice session -- not verbatim but in enough detail so that you can remember what you said.</a:t>
            </a:r>
            <a:endParaRPr/>
          </a:p>
          <a:p>
            <a:pPr marL="0" lvl="0" indent="0" algn="l" rtl="0">
              <a:spcBef>
                <a:spcPts val="0"/>
              </a:spcBef>
              <a:spcAft>
                <a:spcPts val="0"/>
              </a:spcAft>
              <a:buClr>
                <a:schemeClr val="dk1"/>
              </a:buClr>
              <a:buSzPts val="1100"/>
              <a:buFont typeface="Arial"/>
              <a:buNone/>
            </a:pPr>
            <a:r>
              <a:rPr lang="en-GB"/>
              <a:t>Make sure your technical facts are correct and put them in the outline so that you do not have to pull them from a brain that may be nervous when you are standing in front of your audience.</a:t>
            </a:r>
            <a:endParaRPr/>
          </a:p>
          <a:p>
            <a:pPr marL="0" lvl="0" indent="0" algn="l" rtl="0">
              <a:spcBef>
                <a:spcPts val="0"/>
              </a:spcBef>
              <a:spcAft>
                <a:spcPts val="0"/>
              </a:spcAft>
              <a:buClr>
                <a:schemeClr val="dk1"/>
              </a:buClr>
              <a:buSzPts val="1100"/>
              <a:buFont typeface="Arial"/>
              <a:buNone/>
            </a:pPr>
            <a:r>
              <a:rPr lang="en-GB"/>
              <a:t>If you do not have time to cover the whole outline during an individual practice session, do it a portion at a time but the key is to practice out loud at least three times, jotting notes as you go.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b="1"/>
              <a:t>Skills for Practice</a:t>
            </a:r>
            <a:endParaRPr b="1"/>
          </a:p>
          <a:p>
            <a:pPr marL="0" lvl="0" indent="0" algn="l" rtl="0">
              <a:spcBef>
                <a:spcPts val="0"/>
              </a:spcBef>
              <a:spcAft>
                <a:spcPts val="0"/>
              </a:spcAft>
              <a:buClr>
                <a:schemeClr val="dk1"/>
              </a:buClr>
              <a:buSzPts val="1100"/>
              <a:buFont typeface="Arial"/>
              <a:buNone/>
            </a:pPr>
            <a:r>
              <a:rPr lang="en-GB"/>
              <a:t>1. Practice makes perfect.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Practice your speech a few weeks ahead of the big day. Use this time to master each word that comes out of your mouth. Record yourself and see how fast or slow you are speaking, watch your body language and how you are using your hands to address the audience.</a:t>
            </a:r>
            <a:endParaRPr/>
          </a:p>
          <a:p>
            <a:pPr marL="0" lvl="0" indent="0" algn="l" rtl="0">
              <a:spcBef>
                <a:spcPts val="0"/>
              </a:spcBef>
              <a:spcAft>
                <a:spcPts val="0"/>
              </a:spcAft>
              <a:buClr>
                <a:schemeClr val="dk1"/>
              </a:buClr>
              <a:buSzPts val="1100"/>
              <a:buFont typeface="Arial"/>
              <a:buNone/>
            </a:pPr>
            <a:r>
              <a:rPr lang="en-GB"/>
              <a:t>Know every word of your speech but give it personality, make it your own, make it unique.</a:t>
            </a:r>
            <a:endParaRPr/>
          </a:p>
          <a:p>
            <a:pPr marL="0" lvl="0" indent="0" algn="l" rtl="0">
              <a:spcBef>
                <a:spcPts val="0"/>
              </a:spcBef>
              <a:spcAft>
                <a:spcPts val="0"/>
              </a:spcAft>
              <a:buClr>
                <a:schemeClr val="dk1"/>
              </a:buClr>
              <a:buSzPts val="1100"/>
              <a:buFont typeface="Arial"/>
              <a:buNone/>
            </a:pPr>
            <a:r>
              <a:rPr lang="en-GB"/>
              <a:t>As you’re practicing see how different your speech would be if you change your tone of voice in certain parts. Know the subject of your speech well, confidence is crucial when addressing an audience and it will show on stage how confident you are.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2. Practice with an audience.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You’ve practiced your speech by yourself for some time now, but what about in front of an audience? One of the best ways to practice your speech is to practice it under conditions that will resemble the day of your speech. Practice in front of a small group of people, to build your confidence that way when you hit the stage you won’t get flustered by the amount of people you’ll see.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3. Watch Recordings of Your Speeches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Whenever possible, record your presentations and speeches. You can improve your speaking skills dramatically by watching yourself later, and then working on improving in areas that didn't go well.</a:t>
            </a:r>
            <a:endParaRPr/>
          </a:p>
          <a:p>
            <a:pPr marL="0" lvl="0" indent="0" algn="l" rtl="0">
              <a:spcBef>
                <a:spcPts val="0"/>
              </a:spcBef>
              <a:spcAft>
                <a:spcPts val="0"/>
              </a:spcAft>
              <a:buClr>
                <a:schemeClr val="dk1"/>
              </a:buClr>
              <a:buSzPts val="1100"/>
              <a:buFont typeface="Arial"/>
              <a:buNone/>
            </a:pPr>
            <a:r>
              <a:rPr lang="en-GB"/>
              <a:t>As you watch, notice any verbal stalls, such as "um" or "like." Look at your body language: are you swaying, leaning on the podium, or leaning heavily on one leg? Are you looking at the audience? Did you smile? Did you speak clearly at all times?</a:t>
            </a:r>
            <a:endParaRPr/>
          </a:p>
          <a:p>
            <a:pPr marL="0" lvl="0" indent="0" algn="l" rtl="0">
              <a:spcBef>
                <a:spcPts val="0"/>
              </a:spcBef>
              <a:spcAft>
                <a:spcPts val="0"/>
              </a:spcAft>
              <a:buClr>
                <a:schemeClr val="dk1"/>
              </a:buClr>
              <a:buSzPts val="1100"/>
              <a:buFont typeface="Arial"/>
              <a:buNone/>
            </a:pPr>
            <a:r>
              <a:rPr lang="en-GB"/>
              <a:t>Pay attention to your gestures. Do they appear natural or forced? Make sure that people can see them, especially if you're standing behind a podium.</a:t>
            </a:r>
            <a:endParaRPr/>
          </a:p>
          <a:p>
            <a:pPr marL="0" lvl="0" indent="0" algn="l" rtl="0">
              <a:spcBef>
                <a:spcPts val="0"/>
              </a:spcBef>
              <a:spcAft>
                <a:spcPts val="0"/>
              </a:spcAft>
              <a:buClr>
                <a:schemeClr val="dk1"/>
              </a:buClr>
              <a:buSzPts val="1100"/>
              <a:buFont typeface="Arial"/>
              <a:buNone/>
            </a:pPr>
            <a:r>
              <a:rPr lang="en-GB"/>
              <a:t>Last, look at how you handled interruptions, such as a sneeze or a question that you weren't prepared for. Does your face show surprise, hesitation, or annoyance? If so, practice managing interruptions like these smoothly, so that you're even better next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4. Don’t Read Unless You Have to. Work from an Outline.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Reading from a script or slide fractures the interpersonal connection. By maintaining eye contact with the audience, you keep the focus on yourself and your message. A brief outline can serve to jog your memory and keep you on task.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5. Get feedback.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GB"/>
              <a:t>There’s nothing wrong with receiving feedback, either if it is positive or negative feedback. Listening to what your audience says is one of the most important parts of being a successful public speaker. Your audience may point out things that you do while speaking that you may have not noticed before. Take every feedback as constructive criticism and apply it to your future speeches.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c2168422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c2168422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Present</a:t>
            </a:r>
            <a:endParaRPr b="1"/>
          </a:p>
          <a:p>
            <a:pPr marL="0" lvl="0" indent="0" algn="l" rtl="0">
              <a:spcBef>
                <a:spcPts val="0"/>
              </a:spcBef>
              <a:spcAft>
                <a:spcPts val="0"/>
              </a:spcAft>
              <a:buClr>
                <a:schemeClr val="dk1"/>
              </a:buClr>
              <a:buSzPts val="1100"/>
              <a:buFont typeface="Arial"/>
              <a:buNone/>
            </a:pPr>
            <a:r>
              <a:rPr lang="en-GB"/>
              <a:t>The third P in the three-step process is for the presentation itself. The first two P's take dedication and diligence; the third P takes passion. A motivational speech requires the highest form of passion but having it and conveying it can be two different things. During your preparation and practice make sure you are using phrases that will motivate your audience and motivate you as the speaker, "a tremendous idea," "an outstanding method," "a world-class product."</a:t>
            </a:r>
            <a:endParaRPr/>
          </a:p>
          <a:p>
            <a:pPr marL="0" lvl="0" indent="0" algn="l" rtl="0">
              <a:spcBef>
                <a:spcPts val="0"/>
              </a:spcBef>
              <a:spcAft>
                <a:spcPts val="0"/>
              </a:spcAft>
              <a:buClr>
                <a:schemeClr val="dk1"/>
              </a:buClr>
              <a:buSzPts val="1100"/>
              <a:buFont typeface="Arial"/>
              <a:buNone/>
            </a:pPr>
            <a:r>
              <a:rPr lang="en-GB"/>
              <a:t>A technical talk and sales presentation still require passion albeit at a less flamboyant level. Your passion will come through in your knowledge of the topic or in you belief in your product.</a:t>
            </a:r>
            <a:endParaRPr/>
          </a:p>
          <a:p>
            <a:pPr marL="0" lvl="0" indent="0" algn="l" rtl="0">
              <a:spcBef>
                <a:spcPts val="0"/>
              </a:spcBef>
              <a:spcAft>
                <a:spcPts val="0"/>
              </a:spcAft>
              <a:buClr>
                <a:schemeClr val="dk1"/>
              </a:buClr>
              <a:buSzPts val="1100"/>
              <a:buFont typeface="Arial"/>
              <a:buNone/>
            </a:pPr>
            <a:r>
              <a:rPr lang="en-GB"/>
              <a:t>Before your presentation you need to WARM UP ... your brain. Our brain, like our muscles, benefits from a good warm up prior to putting it into motion. I like to pick numbers between one and 100 and try to remember a professional athlete who wore the number.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b="1"/>
              <a:t>Skills for Present</a:t>
            </a:r>
            <a:endParaRPr b="1"/>
          </a:p>
          <a:p>
            <a:pPr marL="0" lvl="0" indent="0" algn="l" rtl="0">
              <a:spcBef>
                <a:spcPts val="0"/>
              </a:spcBef>
              <a:spcAft>
                <a:spcPts val="0"/>
              </a:spcAft>
              <a:buClr>
                <a:schemeClr val="dk1"/>
              </a:buClr>
              <a:buSzPts val="1100"/>
              <a:buFont typeface="Arial"/>
              <a:buNone/>
            </a:pPr>
            <a:r>
              <a:rPr lang="en-GB"/>
              <a:t>1. Get to know your audience.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Know exactly the type of audience that will be attending your speech. You can use this information to tailor your speech around the type of people that will be attending. Knowing more about your audience will help reduce stress levels regarding your speech. Furthermore, it will make you feel as you’re not standing in front of strangers, but a group of people that share the same interests.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2. Engage With Your Audience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When you speak, try to engage your audience. This makes you feel less isolated as a speaker and keeps everyone involved with your message. If appropriate, ask leading questions + targeted to individuals or groups, and encourage people to participate and ask questions.</a:t>
            </a:r>
            <a:endParaRPr/>
          </a:p>
          <a:p>
            <a:pPr marL="0" lvl="0" indent="0" algn="l" rtl="0">
              <a:spcBef>
                <a:spcPts val="0"/>
              </a:spcBef>
              <a:spcAft>
                <a:spcPts val="0"/>
              </a:spcAft>
              <a:buClr>
                <a:schemeClr val="dk1"/>
              </a:buClr>
              <a:buSzPts val="1100"/>
              <a:buFont typeface="Arial"/>
              <a:buNone/>
            </a:pPr>
            <a:r>
              <a:rPr lang="en-GB"/>
              <a:t>Keep in mind that some words reduce your power as a speaker. For instance, think about how these sentences sound: "I just want to add that I think we can meet these goals" or "I just think this plan is a good one." The words "just" and "I think" limit your authority and conviction. Don't use them.</a:t>
            </a:r>
            <a:endParaRPr/>
          </a:p>
          <a:p>
            <a:pPr marL="0" lvl="0" indent="0" algn="l" rtl="0">
              <a:spcBef>
                <a:spcPts val="0"/>
              </a:spcBef>
              <a:spcAft>
                <a:spcPts val="0"/>
              </a:spcAft>
              <a:buClr>
                <a:schemeClr val="dk1"/>
              </a:buClr>
              <a:buSzPts val="1100"/>
              <a:buFont typeface="Arial"/>
              <a:buNone/>
            </a:pPr>
            <a:r>
              <a:rPr lang="en-GB"/>
              <a:t>A similar word is "actually," as in, "Actually, I'd like to add that we were under budget last quarter." When you use "actually," it conveys a sense of submissiveness or even surprise. Instead, say what things are. "We were under budget last quarter" is clear and direct.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3. Pay Attention to Body Language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If you're unaware of it, your body language + will give your audience constant, subtle clues about your inner state. If you're nervous, or if you don't believe in what you're saying, the audience can soon know.</a:t>
            </a:r>
            <a:endParaRPr/>
          </a:p>
          <a:p>
            <a:pPr marL="0" lvl="0" indent="0" algn="l" rtl="0">
              <a:spcBef>
                <a:spcPts val="0"/>
              </a:spcBef>
              <a:spcAft>
                <a:spcPts val="0"/>
              </a:spcAft>
              <a:buClr>
                <a:schemeClr val="dk1"/>
              </a:buClr>
              <a:buSzPts val="1100"/>
              <a:buFont typeface="Arial"/>
              <a:buNone/>
            </a:pPr>
            <a:r>
              <a:rPr lang="en-GB"/>
              <a:t>Pay attention to your body language: stand up straight, take deep breaths, look people in the eye, and smile. Don't lean on one leg or use gestures that feel unnatural.</a:t>
            </a:r>
            <a:endParaRPr/>
          </a:p>
          <a:p>
            <a:pPr marL="0" lvl="0" indent="0" algn="l" rtl="0">
              <a:spcBef>
                <a:spcPts val="0"/>
              </a:spcBef>
              <a:spcAft>
                <a:spcPts val="0"/>
              </a:spcAft>
              <a:buClr>
                <a:schemeClr val="dk1"/>
              </a:buClr>
              <a:buSzPts val="1100"/>
              <a:buFont typeface="Arial"/>
              <a:buNone/>
            </a:pPr>
            <a:r>
              <a:rPr lang="en-GB"/>
              <a:t>Many people prefer to speak behind a podium when giving presentations. While podiums can be useful for holding notes, they put a barrier between you and the audience. They can also become a "crutch," giving you a hiding place from the dozens or hundreds of eyes that are on you.</a:t>
            </a:r>
            <a:endParaRPr/>
          </a:p>
          <a:p>
            <a:pPr marL="0" lvl="0" indent="0" algn="l" rtl="0">
              <a:spcBef>
                <a:spcPts val="0"/>
              </a:spcBef>
              <a:spcAft>
                <a:spcPts val="0"/>
              </a:spcAft>
              <a:buClr>
                <a:schemeClr val="dk1"/>
              </a:buClr>
              <a:buSzPts val="1100"/>
              <a:buFont typeface="Arial"/>
              <a:buNone/>
            </a:pPr>
            <a:r>
              <a:rPr lang="en-GB"/>
              <a:t>Instead of standing behind a podium, walk around and use gestures to engage the audience. This movement and energy will also come through in your voice, making it more active and passionate.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4.Don’t get stuck, move around.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Use the stage to your advantage, walk, run, jump or skip by doing this you will keep your audience eyes on you and keep them engaged continuously by moving around. If you’ve seen a Kevin Hart comedy show, you’ll see that he doesn’t stop moving and uses his body to emphasize what he's telling the audience. Standing behind the podium or the microphone during your whole speech and not moving will turn your captive audience into a sleepy audience.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5. Think Positively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Positive thinking + can make a huge difference to the success of your communication, because it helps you feel more confident.</a:t>
            </a:r>
            <a:endParaRPr/>
          </a:p>
          <a:p>
            <a:pPr marL="0" lvl="0" indent="0" algn="l" rtl="0">
              <a:spcBef>
                <a:spcPts val="0"/>
              </a:spcBef>
              <a:spcAft>
                <a:spcPts val="0"/>
              </a:spcAft>
              <a:buClr>
                <a:schemeClr val="dk1"/>
              </a:buClr>
              <a:buSzPts val="1100"/>
              <a:buFont typeface="Arial"/>
              <a:buNone/>
            </a:pPr>
            <a:r>
              <a:rPr lang="en-GB"/>
              <a:t>Fear makes it all too easy to slip into a cycle of negative self-talk, especially right before you speak, while self-sabotaging + thoughts such as "I'll never be good at this!" or "I'm going to fall flat on my face!" lower your confidence and increase the chances that you won't achieve what you're truly capable of.</a:t>
            </a:r>
            <a:endParaRPr/>
          </a:p>
          <a:p>
            <a:pPr marL="0" lvl="0" indent="0" algn="l" rtl="0">
              <a:spcBef>
                <a:spcPts val="0"/>
              </a:spcBef>
              <a:spcAft>
                <a:spcPts val="0"/>
              </a:spcAft>
              <a:buNone/>
            </a:pPr>
            <a:r>
              <a:rPr lang="en-GB"/>
              <a:t>Use affirmations + and visualization + to raise your confidence. This is especially important right before your speech or presentation. Visualize giving a successful presentation, and imagine how you'll feel once it's over and when you've made a positive difference for others. Use positive affirmations such as "I'm grateful I have the opportunity to help my audience" or "I'm going to do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 name="Google Shape;1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2"/>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132" name="Google Shape;132;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3" name="Google Shape;133;p22"/>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GAIN ATTENTION</a:t>
            </a:r>
            <a:endParaRPr sz="2000">
              <a:latin typeface="Roboto Light"/>
              <a:ea typeface="Roboto Light"/>
              <a:cs typeface="Roboto Light"/>
              <a:sym typeface="Roboto Light"/>
            </a:endParaRPr>
          </a:p>
        </p:txBody>
      </p:sp>
      <p:pic>
        <p:nvPicPr>
          <p:cNvPr id="134" name="Google Shape;134;p22"/>
          <p:cNvPicPr preferRelativeResize="0"/>
          <p:nvPr/>
        </p:nvPicPr>
        <p:blipFill>
          <a:blip r:embed="rId5">
            <a:alphaModFix/>
          </a:blip>
          <a:stretch>
            <a:fillRect/>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40" name="Google Shape;140;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1" name="Google Shape;141;p23"/>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43" name="Google Shape;143;p23"/>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solidFill>
                  <a:schemeClr val="dk1"/>
                </a:solidFill>
                <a:latin typeface="Roboto Light"/>
                <a:ea typeface="Roboto Light"/>
                <a:cs typeface="Roboto Light"/>
                <a:sym typeface="Roboto Light"/>
              </a:rPr>
              <a:t>Gain Attention</a:t>
            </a:r>
            <a:endParaRPr sz="1800">
              <a:solidFill>
                <a:schemeClr val="dk1"/>
              </a:solidFill>
              <a:latin typeface="Roboto Light"/>
              <a:ea typeface="Roboto Light"/>
              <a:cs typeface="Roboto Light"/>
              <a:sym typeface="Roboto Light"/>
            </a:endParaRPr>
          </a:p>
          <a:p>
            <a:pPr marL="457200" lvl="0" indent="-342900" algn="l" rtl="0">
              <a:spcBef>
                <a:spcPts val="80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Attention</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Keller Attention</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Methods for grabbing attention</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Relevance</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Confidence</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Satisfaction</a:t>
            </a: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xEl>
                                              <p:pRg st="0" end="0"/>
                                            </p:txEl>
                                          </p:spTgt>
                                        </p:tgtEl>
                                        <p:attrNameLst>
                                          <p:attrName>style.visibility</p:attrName>
                                        </p:attrNameLst>
                                      </p:cBhvr>
                                      <p:to>
                                        <p:strVal val="visible"/>
                                      </p:to>
                                    </p:set>
                                    <p:animEffect transition="in" filter="fade">
                                      <p:cBhvr>
                                        <p:cTn id="12" dur="1000"/>
                                        <p:tgtEl>
                                          <p:spTgt spid="1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xEl>
                                              <p:pRg st="1" end="1"/>
                                            </p:txEl>
                                          </p:spTgt>
                                        </p:tgtEl>
                                        <p:attrNameLst>
                                          <p:attrName>style.visibility</p:attrName>
                                        </p:attrNameLst>
                                      </p:cBhvr>
                                      <p:to>
                                        <p:strVal val="visible"/>
                                      </p:to>
                                    </p:set>
                                    <p:animEffect transition="in" filter="fade">
                                      <p:cBhvr>
                                        <p:cTn id="17" dur="1000"/>
                                        <p:tgtEl>
                                          <p:spTgt spid="1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xEl>
                                              <p:pRg st="2" end="2"/>
                                            </p:txEl>
                                          </p:spTgt>
                                        </p:tgtEl>
                                        <p:attrNameLst>
                                          <p:attrName>style.visibility</p:attrName>
                                        </p:attrNameLst>
                                      </p:cBhvr>
                                      <p:to>
                                        <p:strVal val="visible"/>
                                      </p:to>
                                    </p:set>
                                    <p:animEffect transition="in" filter="fade">
                                      <p:cBhvr>
                                        <p:cTn id="22" dur="1000"/>
                                        <p:tgtEl>
                                          <p:spTgt spid="14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
                                            <p:txEl>
                                              <p:pRg st="3" end="3"/>
                                            </p:txEl>
                                          </p:spTgt>
                                        </p:tgtEl>
                                        <p:attrNameLst>
                                          <p:attrName>style.visibility</p:attrName>
                                        </p:attrNameLst>
                                      </p:cBhvr>
                                      <p:to>
                                        <p:strVal val="visible"/>
                                      </p:to>
                                    </p:set>
                                    <p:animEffect transition="in" filter="fade">
                                      <p:cBhvr>
                                        <p:cTn id="27" dur="1000"/>
                                        <p:tgtEl>
                                          <p:spTgt spid="14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
                                            <p:txEl>
                                              <p:pRg st="4" end="4"/>
                                            </p:txEl>
                                          </p:spTgt>
                                        </p:tgtEl>
                                        <p:attrNameLst>
                                          <p:attrName>style.visibility</p:attrName>
                                        </p:attrNameLst>
                                      </p:cBhvr>
                                      <p:to>
                                        <p:strVal val="visible"/>
                                      </p:to>
                                    </p:set>
                                    <p:animEffect transition="in" filter="fade">
                                      <p:cBhvr>
                                        <p:cTn id="32" dur="1000"/>
                                        <p:tgtEl>
                                          <p:spTgt spid="14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
                                            <p:txEl>
                                              <p:pRg st="5" end="5"/>
                                            </p:txEl>
                                          </p:spTgt>
                                        </p:tgtEl>
                                        <p:attrNameLst>
                                          <p:attrName>style.visibility</p:attrName>
                                        </p:attrNameLst>
                                      </p:cBhvr>
                                      <p:to>
                                        <p:strVal val="visible"/>
                                      </p:to>
                                    </p:set>
                                    <p:animEffect transition="in" filter="fade">
                                      <p:cBhvr>
                                        <p:cTn id="37" dur="1000"/>
                                        <p:tgtEl>
                                          <p:spTgt spid="14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
                                            <p:txEl>
                                              <p:pRg st="6" end="6"/>
                                            </p:txEl>
                                          </p:spTgt>
                                        </p:tgtEl>
                                        <p:attrNameLst>
                                          <p:attrName>style.visibility</p:attrName>
                                        </p:attrNameLst>
                                      </p:cBhvr>
                                      <p:to>
                                        <p:strVal val="visible"/>
                                      </p:to>
                                    </p:set>
                                    <p:animEffect transition="in" filter="fade">
                                      <p:cBhvr>
                                        <p:cTn id="42" dur="1000"/>
                                        <p:tgtEl>
                                          <p:spTgt spid="14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
                                            <p:txEl>
                                              <p:pRg st="7" end="7"/>
                                            </p:txEl>
                                          </p:spTgt>
                                        </p:tgtEl>
                                        <p:attrNameLst>
                                          <p:attrName>style.visibility</p:attrName>
                                        </p:attrNameLst>
                                      </p:cBhvr>
                                      <p:to>
                                        <p:strVal val="visible"/>
                                      </p:to>
                                    </p:set>
                                    <p:animEffect transition="in" filter="fade">
                                      <p:cBhvr>
                                        <p:cTn id="47" dur="1000"/>
                                        <p:tgtEl>
                                          <p:spTgt spid="14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3">
                                            <p:txEl>
                                              <p:pRg st="8" end="8"/>
                                            </p:txEl>
                                          </p:spTgt>
                                        </p:tgtEl>
                                        <p:attrNameLst>
                                          <p:attrName>style.visibility</p:attrName>
                                        </p:attrNameLst>
                                      </p:cBhvr>
                                      <p:to>
                                        <p:strVal val="visible"/>
                                      </p:to>
                                    </p:set>
                                    <p:animEffect transition="in" filter="fade">
                                      <p:cBhvr>
                                        <p:cTn id="52" dur="1000"/>
                                        <p:tgtEl>
                                          <p:spTgt spid="14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3">
                                            <p:txEl>
                                              <p:pRg st="9" end="9"/>
                                            </p:txEl>
                                          </p:spTgt>
                                        </p:tgtEl>
                                        <p:attrNameLst>
                                          <p:attrName>style.visibility</p:attrName>
                                        </p:attrNameLst>
                                      </p:cBhvr>
                                      <p:to>
                                        <p:strVal val="visible"/>
                                      </p:to>
                                    </p:set>
                                    <p:animEffect transition="in" filter="fade">
                                      <p:cBhvr>
                                        <p:cTn id="57" dur="1000"/>
                                        <p:tgtEl>
                                          <p:spTgt spid="1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49" name="Google Shape;149;p2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0" name="Google Shape;150;p24"/>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52" name="Google Shape;152;p24"/>
          <p:cNvSpPr txBox="1"/>
          <p:nvPr/>
        </p:nvSpPr>
        <p:spPr>
          <a:xfrm>
            <a:off x="327600" y="1002600"/>
            <a:ext cx="8487600" cy="26103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Attention</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Keller Attention</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Perceptual arousal</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Inquiry arousal</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Methods for grabbing attention</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Active Participation</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Variability</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Humor</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Incongruity and Conflict</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Specific Examples</a:t>
            </a:r>
            <a:endParaRPr sz="1800">
              <a:solidFill>
                <a:schemeClr val="dk1"/>
              </a:solidFill>
              <a:latin typeface="Roboto Light"/>
              <a:ea typeface="Roboto Light"/>
              <a:cs typeface="Roboto Light"/>
              <a:sym typeface="Roboto Light"/>
            </a:endParaRPr>
          </a:p>
          <a:p>
            <a:pPr marL="1371600" lvl="2"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Inquiry</a:t>
            </a: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en-GB"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0" end="0"/>
                                            </p:txEl>
                                          </p:spTgt>
                                        </p:tgtEl>
                                        <p:attrNameLst>
                                          <p:attrName>style.visibility</p:attrName>
                                        </p:attrNameLst>
                                      </p:cBhvr>
                                      <p:to>
                                        <p:strVal val="visible"/>
                                      </p:to>
                                    </p:set>
                                    <p:animEffect transition="in" filter="fade">
                                      <p:cBhvr>
                                        <p:cTn id="12" dur="1000"/>
                                        <p:tgtEl>
                                          <p:spTgt spid="1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xEl>
                                              <p:pRg st="1" end="1"/>
                                            </p:txEl>
                                          </p:spTgt>
                                        </p:tgtEl>
                                        <p:attrNameLst>
                                          <p:attrName>style.visibility</p:attrName>
                                        </p:attrNameLst>
                                      </p:cBhvr>
                                      <p:to>
                                        <p:strVal val="visible"/>
                                      </p:to>
                                    </p:set>
                                    <p:animEffect transition="in" filter="fade">
                                      <p:cBhvr>
                                        <p:cTn id="17" dur="1000"/>
                                        <p:tgtEl>
                                          <p:spTgt spid="1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xEl>
                                              <p:pRg st="2" end="2"/>
                                            </p:txEl>
                                          </p:spTgt>
                                        </p:tgtEl>
                                        <p:attrNameLst>
                                          <p:attrName>style.visibility</p:attrName>
                                        </p:attrNameLst>
                                      </p:cBhvr>
                                      <p:to>
                                        <p:strVal val="visible"/>
                                      </p:to>
                                    </p:set>
                                    <p:animEffect transition="in" filter="fade">
                                      <p:cBhvr>
                                        <p:cTn id="22" dur="1000"/>
                                        <p:tgtEl>
                                          <p:spTgt spid="15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xEl>
                                              <p:pRg st="3" end="3"/>
                                            </p:txEl>
                                          </p:spTgt>
                                        </p:tgtEl>
                                        <p:attrNameLst>
                                          <p:attrName>style.visibility</p:attrName>
                                        </p:attrNameLst>
                                      </p:cBhvr>
                                      <p:to>
                                        <p:strVal val="visible"/>
                                      </p:to>
                                    </p:set>
                                    <p:animEffect transition="in" filter="fade">
                                      <p:cBhvr>
                                        <p:cTn id="27" dur="1000"/>
                                        <p:tgtEl>
                                          <p:spTgt spid="15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2">
                                            <p:txEl>
                                              <p:pRg st="4" end="4"/>
                                            </p:txEl>
                                          </p:spTgt>
                                        </p:tgtEl>
                                        <p:attrNameLst>
                                          <p:attrName>style.visibility</p:attrName>
                                        </p:attrNameLst>
                                      </p:cBhvr>
                                      <p:to>
                                        <p:strVal val="visible"/>
                                      </p:to>
                                    </p:set>
                                    <p:animEffect transition="in" filter="fade">
                                      <p:cBhvr>
                                        <p:cTn id="32" dur="1000"/>
                                        <p:tgtEl>
                                          <p:spTgt spid="15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2">
                                            <p:txEl>
                                              <p:pRg st="5" end="5"/>
                                            </p:txEl>
                                          </p:spTgt>
                                        </p:tgtEl>
                                        <p:attrNameLst>
                                          <p:attrName>style.visibility</p:attrName>
                                        </p:attrNameLst>
                                      </p:cBhvr>
                                      <p:to>
                                        <p:strVal val="visible"/>
                                      </p:to>
                                    </p:set>
                                    <p:animEffect transition="in" filter="fade">
                                      <p:cBhvr>
                                        <p:cTn id="37" dur="1000"/>
                                        <p:tgtEl>
                                          <p:spTgt spid="15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2">
                                            <p:txEl>
                                              <p:pRg st="6" end="6"/>
                                            </p:txEl>
                                          </p:spTgt>
                                        </p:tgtEl>
                                        <p:attrNameLst>
                                          <p:attrName>style.visibility</p:attrName>
                                        </p:attrNameLst>
                                      </p:cBhvr>
                                      <p:to>
                                        <p:strVal val="visible"/>
                                      </p:to>
                                    </p:set>
                                    <p:animEffect transition="in" filter="fade">
                                      <p:cBhvr>
                                        <p:cTn id="42" dur="1000"/>
                                        <p:tgtEl>
                                          <p:spTgt spid="15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2">
                                            <p:txEl>
                                              <p:pRg st="7" end="7"/>
                                            </p:txEl>
                                          </p:spTgt>
                                        </p:tgtEl>
                                        <p:attrNameLst>
                                          <p:attrName>style.visibility</p:attrName>
                                        </p:attrNameLst>
                                      </p:cBhvr>
                                      <p:to>
                                        <p:strVal val="visible"/>
                                      </p:to>
                                    </p:set>
                                    <p:animEffect transition="in" filter="fade">
                                      <p:cBhvr>
                                        <p:cTn id="47" dur="1000"/>
                                        <p:tgtEl>
                                          <p:spTgt spid="15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2">
                                            <p:txEl>
                                              <p:pRg st="8" end="8"/>
                                            </p:txEl>
                                          </p:spTgt>
                                        </p:tgtEl>
                                        <p:attrNameLst>
                                          <p:attrName>style.visibility</p:attrName>
                                        </p:attrNameLst>
                                      </p:cBhvr>
                                      <p:to>
                                        <p:strVal val="visible"/>
                                      </p:to>
                                    </p:set>
                                    <p:animEffect transition="in" filter="fade">
                                      <p:cBhvr>
                                        <p:cTn id="52" dur="1000"/>
                                        <p:tgtEl>
                                          <p:spTgt spid="15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2">
                                            <p:txEl>
                                              <p:pRg st="9" end="9"/>
                                            </p:txEl>
                                          </p:spTgt>
                                        </p:tgtEl>
                                        <p:attrNameLst>
                                          <p:attrName>style.visibility</p:attrName>
                                        </p:attrNameLst>
                                      </p:cBhvr>
                                      <p:to>
                                        <p:strVal val="visible"/>
                                      </p:to>
                                    </p:set>
                                    <p:animEffect transition="in" filter="fade">
                                      <p:cBhvr>
                                        <p:cTn id="57" dur="1000"/>
                                        <p:tgtEl>
                                          <p:spTgt spid="152">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2">
                                            <p:txEl>
                                              <p:pRg st="10" end="10"/>
                                            </p:txEl>
                                          </p:spTgt>
                                        </p:tgtEl>
                                        <p:attrNameLst>
                                          <p:attrName>style.visibility</p:attrName>
                                        </p:attrNameLst>
                                      </p:cBhvr>
                                      <p:to>
                                        <p:strVal val="visible"/>
                                      </p:to>
                                    </p:set>
                                    <p:animEffect transition="in" filter="fade">
                                      <p:cBhvr>
                                        <p:cTn id="62" dur="1000"/>
                                        <p:tgtEl>
                                          <p:spTgt spid="152">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2">
                                            <p:txEl>
                                              <p:pRg st="11" end="11"/>
                                            </p:txEl>
                                          </p:spTgt>
                                        </p:tgtEl>
                                        <p:attrNameLst>
                                          <p:attrName>style.visibility</p:attrName>
                                        </p:attrNameLst>
                                      </p:cBhvr>
                                      <p:to>
                                        <p:strVal val="visible"/>
                                      </p:to>
                                    </p:set>
                                    <p:animEffect transition="in" filter="fade">
                                      <p:cBhvr>
                                        <p:cTn id="67" dur="1000"/>
                                        <p:tgtEl>
                                          <p:spTgt spid="152">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2">
                                            <p:txEl>
                                              <p:pRg st="12" end="12"/>
                                            </p:txEl>
                                          </p:spTgt>
                                        </p:tgtEl>
                                        <p:attrNameLst>
                                          <p:attrName>style.visibility</p:attrName>
                                        </p:attrNameLst>
                                      </p:cBhvr>
                                      <p:to>
                                        <p:strVal val="visible"/>
                                      </p:to>
                                    </p:set>
                                    <p:animEffect transition="in" filter="fade">
                                      <p:cBhvr>
                                        <p:cTn id="72" dur="1000"/>
                                        <p:tgtEl>
                                          <p:spTgt spid="152">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2">
                                            <p:txEl>
                                              <p:pRg st="13" end="13"/>
                                            </p:txEl>
                                          </p:spTgt>
                                        </p:tgtEl>
                                        <p:attrNameLst>
                                          <p:attrName>style.visibility</p:attrName>
                                        </p:attrNameLst>
                                      </p:cBhvr>
                                      <p:to>
                                        <p:strVal val="visible"/>
                                      </p:to>
                                    </p:set>
                                    <p:animEffect transition="in" filter="fade">
                                      <p:cBhvr>
                                        <p:cTn id="77" dur="1000"/>
                                        <p:tgtEl>
                                          <p:spTgt spid="152">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2">
                                            <p:txEl>
                                              <p:pRg st="14" end="14"/>
                                            </p:txEl>
                                          </p:spTgt>
                                        </p:tgtEl>
                                        <p:attrNameLst>
                                          <p:attrName>style.visibility</p:attrName>
                                        </p:attrNameLst>
                                      </p:cBhvr>
                                      <p:to>
                                        <p:strVal val="visible"/>
                                      </p:to>
                                    </p:set>
                                    <p:animEffect transition="in" filter="fade">
                                      <p:cBhvr>
                                        <p:cTn id="82" dur="1000"/>
                                        <p:tgtEl>
                                          <p:spTgt spid="152">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2">
                                            <p:txEl>
                                              <p:pRg st="15" end="15"/>
                                            </p:txEl>
                                          </p:spTgt>
                                        </p:tgtEl>
                                        <p:attrNameLst>
                                          <p:attrName>style.visibility</p:attrName>
                                        </p:attrNameLst>
                                      </p:cBhvr>
                                      <p:to>
                                        <p:strVal val="visible"/>
                                      </p:to>
                                    </p:set>
                                    <p:animEffect transition="in" filter="fade">
                                      <p:cBhvr>
                                        <p:cTn id="87" dur="1000"/>
                                        <p:tgtEl>
                                          <p:spTgt spid="15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58" name="Google Shape;158;p2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9" name="Google Shape;159;p25"/>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61" name="Google Shape;161;p25"/>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Relevance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Experience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Present Worth</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Future Usefulness</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Needs Matching</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Modeling</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Choice</a:t>
            </a: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fade">
                                      <p:cBhvr>
                                        <p:cTn id="12" dur="1000"/>
                                        <p:tgtEl>
                                          <p:spTgt spid="1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1" end="1"/>
                                            </p:txEl>
                                          </p:spTgt>
                                        </p:tgtEl>
                                        <p:attrNameLst>
                                          <p:attrName>style.visibility</p:attrName>
                                        </p:attrNameLst>
                                      </p:cBhvr>
                                      <p:to>
                                        <p:strVal val="visible"/>
                                      </p:to>
                                    </p:set>
                                    <p:animEffect transition="in" filter="fade">
                                      <p:cBhvr>
                                        <p:cTn id="17" dur="1000"/>
                                        <p:tgtEl>
                                          <p:spTgt spid="16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2" end="2"/>
                                            </p:txEl>
                                          </p:spTgt>
                                        </p:tgtEl>
                                        <p:attrNameLst>
                                          <p:attrName>style.visibility</p:attrName>
                                        </p:attrNameLst>
                                      </p:cBhvr>
                                      <p:to>
                                        <p:strVal val="visible"/>
                                      </p:to>
                                    </p:set>
                                    <p:animEffect transition="in" filter="fade">
                                      <p:cBhvr>
                                        <p:cTn id="22" dur="1000"/>
                                        <p:tgtEl>
                                          <p:spTgt spid="16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xEl>
                                              <p:pRg st="3" end="3"/>
                                            </p:txEl>
                                          </p:spTgt>
                                        </p:tgtEl>
                                        <p:attrNameLst>
                                          <p:attrName>style.visibility</p:attrName>
                                        </p:attrNameLst>
                                      </p:cBhvr>
                                      <p:to>
                                        <p:strVal val="visible"/>
                                      </p:to>
                                    </p:set>
                                    <p:animEffect transition="in" filter="fade">
                                      <p:cBhvr>
                                        <p:cTn id="27" dur="1000"/>
                                        <p:tgtEl>
                                          <p:spTgt spid="16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
                                            <p:txEl>
                                              <p:pRg st="4" end="4"/>
                                            </p:txEl>
                                          </p:spTgt>
                                        </p:tgtEl>
                                        <p:attrNameLst>
                                          <p:attrName>style.visibility</p:attrName>
                                        </p:attrNameLst>
                                      </p:cBhvr>
                                      <p:to>
                                        <p:strVal val="visible"/>
                                      </p:to>
                                    </p:set>
                                    <p:animEffect transition="in" filter="fade">
                                      <p:cBhvr>
                                        <p:cTn id="32" dur="1000"/>
                                        <p:tgtEl>
                                          <p:spTgt spid="16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xEl>
                                              <p:pRg st="5" end="5"/>
                                            </p:txEl>
                                          </p:spTgt>
                                        </p:tgtEl>
                                        <p:attrNameLst>
                                          <p:attrName>style.visibility</p:attrName>
                                        </p:attrNameLst>
                                      </p:cBhvr>
                                      <p:to>
                                        <p:strVal val="visible"/>
                                      </p:to>
                                    </p:set>
                                    <p:animEffect transition="in" filter="fade">
                                      <p:cBhvr>
                                        <p:cTn id="37" dur="1000"/>
                                        <p:tgtEl>
                                          <p:spTgt spid="16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
                                            <p:txEl>
                                              <p:pRg st="6" end="6"/>
                                            </p:txEl>
                                          </p:spTgt>
                                        </p:tgtEl>
                                        <p:attrNameLst>
                                          <p:attrName>style.visibility</p:attrName>
                                        </p:attrNameLst>
                                      </p:cBhvr>
                                      <p:to>
                                        <p:strVal val="visible"/>
                                      </p:to>
                                    </p:set>
                                    <p:animEffect transition="in" filter="fade">
                                      <p:cBhvr>
                                        <p:cTn id="42" dur="1000"/>
                                        <p:tgtEl>
                                          <p:spTgt spid="16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1">
                                            <p:txEl>
                                              <p:pRg st="7" end="7"/>
                                            </p:txEl>
                                          </p:spTgt>
                                        </p:tgtEl>
                                        <p:attrNameLst>
                                          <p:attrName>style.visibility</p:attrName>
                                        </p:attrNameLst>
                                      </p:cBhvr>
                                      <p:to>
                                        <p:strVal val="visible"/>
                                      </p:to>
                                    </p:set>
                                    <p:animEffect transition="in" filter="fade">
                                      <p:cBhvr>
                                        <p:cTn id="47" dur="1000"/>
                                        <p:tgtEl>
                                          <p:spTgt spid="16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67" name="Google Shape;167;p26"/>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68" name="Google Shape;168;p26"/>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70" name="Google Shape;170;p26"/>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Roboto Light"/>
              <a:buChar char="●"/>
            </a:pPr>
            <a:r>
              <a:rPr lang="en-GB" sz="1800">
                <a:solidFill>
                  <a:schemeClr val="dk1"/>
                </a:solidFill>
                <a:latin typeface="Roboto Light"/>
                <a:ea typeface="Roboto Light"/>
                <a:cs typeface="Roboto Light"/>
                <a:sym typeface="Roboto Light"/>
              </a:rPr>
              <a:t>Confidence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Provide objectives and Prerequisites</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Allow for success which is meaningful</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Grow the Learners</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Feedback</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Learner control</a:t>
            </a:r>
            <a:endParaRPr sz="1800">
              <a:solidFill>
                <a:schemeClr val="dk1"/>
              </a:solidFill>
              <a:latin typeface="Roboto Light"/>
              <a:ea typeface="Roboto Light"/>
              <a:cs typeface="Roboto Light"/>
              <a:sym typeface="Roboto Light"/>
            </a:endParaRPr>
          </a:p>
          <a:p>
            <a:pPr marL="457200" lvl="0"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Satisfaction</a:t>
            </a: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xEl>
                                              <p:pRg st="0" end="0"/>
                                            </p:txEl>
                                          </p:spTgt>
                                        </p:tgtEl>
                                        <p:attrNameLst>
                                          <p:attrName>style.visibility</p:attrName>
                                        </p:attrNameLst>
                                      </p:cBhvr>
                                      <p:to>
                                        <p:strVal val="visible"/>
                                      </p:to>
                                    </p:set>
                                    <p:animEffect transition="in" filter="fade">
                                      <p:cBhvr>
                                        <p:cTn id="12" dur="1000"/>
                                        <p:tgtEl>
                                          <p:spTgt spid="1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1" end="1"/>
                                            </p:txEl>
                                          </p:spTgt>
                                        </p:tgtEl>
                                        <p:attrNameLst>
                                          <p:attrName>style.visibility</p:attrName>
                                        </p:attrNameLst>
                                      </p:cBhvr>
                                      <p:to>
                                        <p:strVal val="visible"/>
                                      </p:to>
                                    </p:set>
                                    <p:animEffect transition="in" filter="fade">
                                      <p:cBhvr>
                                        <p:cTn id="17" dur="1000"/>
                                        <p:tgtEl>
                                          <p:spTgt spid="1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
                                            <p:txEl>
                                              <p:pRg st="2" end="2"/>
                                            </p:txEl>
                                          </p:spTgt>
                                        </p:tgtEl>
                                        <p:attrNameLst>
                                          <p:attrName>style.visibility</p:attrName>
                                        </p:attrNameLst>
                                      </p:cBhvr>
                                      <p:to>
                                        <p:strVal val="visible"/>
                                      </p:to>
                                    </p:set>
                                    <p:animEffect transition="in" filter="fade">
                                      <p:cBhvr>
                                        <p:cTn id="22" dur="1000"/>
                                        <p:tgtEl>
                                          <p:spTgt spid="1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xEl>
                                              <p:pRg st="3" end="3"/>
                                            </p:txEl>
                                          </p:spTgt>
                                        </p:tgtEl>
                                        <p:attrNameLst>
                                          <p:attrName>style.visibility</p:attrName>
                                        </p:attrNameLst>
                                      </p:cBhvr>
                                      <p:to>
                                        <p:strVal val="visible"/>
                                      </p:to>
                                    </p:set>
                                    <p:animEffect transition="in" filter="fade">
                                      <p:cBhvr>
                                        <p:cTn id="27" dur="1000"/>
                                        <p:tgtEl>
                                          <p:spTgt spid="1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0">
                                            <p:txEl>
                                              <p:pRg st="4" end="4"/>
                                            </p:txEl>
                                          </p:spTgt>
                                        </p:tgtEl>
                                        <p:attrNameLst>
                                          <p:attrName>style.visibility</p:attrName>
                                        </p:attrNameLst>
                                      </p:cBhvr>
                                      <p:to>
                                        <p:strVal val="visible"/>
                                      </p:to>
                                    </p:set>
                                    <p:animEffect transition="in" filter="fade">
                                      <p:cBhvr>
                                        <p:cTn id="32" dur="1000"/>
                                        <p:tgtEl>
                                          <p:spTgt spid="17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0">
                                            <p:txEl>
                                              <p:pRg st="5" end="5"/>
                                            </p:txEl>
                                          </p:spTgt>
                                        </p:tgtEl>
                                        <p:attrNameLst>
                                          <p:attrName>style.visibility</p:attrName>
                                        </p:attrNameLst>
                                      </p:cBhvr>
                                      <p:to>
                                        <p:strVal val="visible"/>
                                      </p:to>
                                    </p:set>
                                    <p:animEffect transition="in" filter="fade">
                                      <p:cBhvr>
                                        <p:cTn id="37" dur="1000"/>
                                        <p:tgtEl>
                                          <p:spTgt spid="17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0">
                                            <p:txEl>
                                              <p:pRg st="6" end="6"/>
                                            </p:txEl>
                                          </p:spTgt>
                                        </p:tgtEl>
                                        <p:attrNameLst>
                                          <p:attrName>style.visibility</p:attrName>
                                        </p:attrNameLst>
                                      </p:cBhvr>
                                      <p:to>
                                        <p:strVal val="visible"/>
                                      </p:to>
                                    </p:set>
                                    <p:animEffect transition="in" filter="fade">
                                      <p:cBhvr>
                                        <p:cTn id="42" dur="1000"/>
                                        <p:tgtEl>
                                          <p:spTgt spid="17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0">
                                            <p:txEl>
                                              <p:pRg st="7" end="7"/>
                                            </p:txEl>
                                          </p:spTgt>
                                        </p:tgtEl>
                                        <p:attrNameLst>
                                          <p:attrName>style.visibility</p:attrName>
                                        </p:attrNameLst>
                                      </p:cBhvr>
                                      <p:to>
                                        <p:strVal val="visible"/>
                                      </p:to>
                                    </p:set>
                                    <p:animEffect transition="in" filter="fade">
                                      <p:cBhvr>
                                        <p:cTn id="47" dur="1000"/>
                                        <p:tgtEl>
                                          <p:spTgt spid="17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0">
                                            <p:txEl>
                                              <p:pRg st="8" end="8"/>
                                            </p:txEl>
                                          </p:spTgt>
                                        </p:tgtEl>
                                        <p:attrNameLst>
                                          <p:attrName>style.visibility</p:attrName>
                                        </p:attrNameLst>
                                      </p:cBhvr>
                                      <p:to>
                                        <p:strVal val="visible"/>
                                      </p:to>
                                    </p:set>
                                    <p:animEffect transition="in" filter="fade">
                                      <p:cBhvr>
                                        <p:cTn id="52" dur="1000"/>
                                        <p:tgtEl>
                                          <p:spTgt spid="170">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0">
                                            <p:txEl>
                                              <p:pRg st="9" end="9"/>
                                            </p:txEl>
                                          </p:spTgt>
                                        </p:tgtEl>
                                        <p:attrNameLst>
                                          <p:attrName>style.visibility</p:attrName>
                                        </p:attrNameLst>
                                      </p:cBhvr>
                                      <p:to>
                                        <p:strVal val="visible"/>
                                      </p:to>
                                    </p:set>
                                    <p:animEffect transition="in" filter="fade">
                                      <p:cBhvr>
                                        <p:cTn id="57" dur="1000"/>
                                        <p:tgtEl>
                                          <p:spTgt spid="1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76" name="Google Shape;176;p2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77" name="Google Shape;177;p2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GB" sz="2000" b="1">
                <a:solidFill>
                  <a:schemeClr val="lt1"/>
                </a:solidFill>
                <a:latin typeface="Roboto"/>
                <a:ea typeface="Roboto"/>
                <a:cs typeface="Roboto"/>
                <a:sym typeface="Roboto"/>
              </a:rPr>
              <a:t>ANALYTICAL WRITING</a:t>
            </a: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78" name="Google Shape;178;p27"/>
          <p:cNvSpPr txBox="1"/>
          <p:nvPr/>
        </p:nvSpPr>
        <p:spPr>
          <a:xfrm>
            <a:off x="2053850" y="772300"/>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ctr" rtl="0">
              <a:spcBef>
                <a:spcPts val="800"/>
              </a:spcBef>
              <a:spcAft>
                <a:spcPts val="800"/>
              </a:spcAft>
              <a:buNone/>
            </a:pPr>
            <a:r>
              <a:rPr lang="en-GB" sz="4800" b="1">
                <a:latin typeface="EB Garamond"/>
                <a:ea typeface="EB Garamond"/>
                <a:cs typeface="EB Garamond"/>
                <a:sym typeface="EB Garamond"/>
              </a:rPr>
              <a:t>THANK YOU</a:t>
            </a:r>
            <a:endParaRPr sz="4800" b="1">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58" name="Google Shape;58;p14"/>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SPEAKING SKILLS</a:t>
            </a:r>
            <a:endParaRPr sz="2000">
              <a:latin typeface="Roboto Light"/>
              <a:ea typeface="Roboto Light"/>
              <a:cs typeface="Roboto Light"/>
              <a:sym typeface="Roboto Light"/>
            </a:endParaRPr>
          </a:p>
        </p:txBody>
      </p:sp>
      <p:pic>
        <p:nvPicPr>
          <p:cNvPr id="59" name="Google Shape;59;p14"/>
          <p:cNvPicPr preferRelativeResize="0"/>
          <p:nvPr/>
        </p:nvPicPr>
        <p:blipFill rotWithShape="1">
          <a:blip r:embed="rId5">
            <a:alphaModFix/>
          </a:blip>
          <a:srcRect l="16647" r="16654"/>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34800" y="1230750"/>
            <a:ext cx="2858400" cy="2858400"/>
          </a:xfrm>
          <a:prstGeom prst="roundRect">
            <a:avLst>
              <a:gd name="adj" fmla="val 16667"/>
            </a:avLst>
          </a:prstGeom>
          <a:noFill/>
          <a:ln>
            <a:noFill/>
          </a:ln>
        </p:spPr>
      </p:pic>
      <p:pic>
        <p:nvPicPr>
          <p:cNvPr id="65" name="Google Shape;65;p15"/>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66" name="Google Shape;66;p15"/>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67" name="Google Shape;67;p15"/>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69" name="Google Shape;69;p15"/>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What is Speaking Skills?</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75" name="Google Shape;75;p16"/>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76" name="Google Shape;76;p16"/>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78" name="Google Shape;78;p16"/>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Types of Speaking Skills</a:t>
            </a:r>
            <a:endParaRPr sz="2000">
              <a:latin typeface="Roboto Light"/>
              <a:ea typeface="Roboto Light"/>
              <a:cs typeface="Roboto Light"/>
              <a:sym typeface="Roboto Light"/>
            </a:endParaRPr>
          </a:p>
        </p:txBody>
      </p:sp>
      <p:pic>
        <p:nvPicPr>
          <p:cNvPr id="79" name="Google Shape;79;p16"/>
          <p:cNvPicPr preferRelativeResize="0"/>
          <p:nvPr/>
        </p:nvPicPr>
        <p:blipFill>
          <a:blip r:embed="rId5">
            <a:alphaModFix/>
          </a:blip>
          <a:stretch>
            <a:fillRect/>
          </a:stretch>
        </p:blipFill>
        <p:spPr>
          <a:xfrm>
            <a:off x="334800" y="1231200"/>
            <a:ext cx="2858400" cy="28575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85" name="Google Shape;85;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6" name="Google Shape;86;p17"/>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88" name="Google Shape;88;p17"/>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What is Prepared Speech?</a:t>
            </a:r>
            <a:endParaRPr sz="2000">
              <a:latin typeface="Roboto Light"/>
              <a:ea typeface="Roboto Light"/>
              <a:cs typeface="Roboto Light"/>
              <a:sym typeface="Roboto Light"/>
            </a:endParaRPr>
          </a:p>
        </p:txBody>
      </p:sp>
      <p:pic>
        <p:nvPicPr>
          <p:cNvPr id="89" name="Google Shape;89;p17"/>
          <p:cNvPicPr preferRelativeResize="0"/>
          <p:nvPr/>
        </p:nvPicPr>
        <p:blipFill>
          <a:blip r:embed="rId5">
            <a:alphaModFix/>
          </a:blip>
          <a:stretch>
            <a:fillRect/>
          </a:stretch>
        </p:blipFill>
        <p:spPr>
          <a:xfrm>
            <a:off x="334789" y="1230750"/>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95" name="Google Shape;95;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6" name="Google Shape;96;p18"/>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98" name="Google Shape;98;p18"/>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GB" sz="2000">
                <a:latin typeface="Roboto Light"/>
                <a:ea typeface="Roboto Light"/>
                <a:cs typeface="Roboto Light"/>
                <a:sym typeface="Roboto Light"/>
              </a:rPr>
              <a:t>What is Unprepared Speech?</a:t>
            </a:r>
            <a:endParaRPr sz="2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99" name="Google Shape;99;p18"/>
          <p:cNvPicPr preferRelativeResize="0"/>
          <p:nvPr/>
        </p:nvPicPr>
        <p:blipFill>
          <a:blip r:embed="rId5">
            <a:alphaModFix/>
          </a:blip>
          <a:stretch>
            <a:fillRect/>
          </a:stretch>
        </p:blipFill>
        <p:spPr>
          <a:xfrm>
            <a:off x="334800" y="1230738"/>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9"/>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05" name="Google Shape;105;p19"/>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06" name="Google Shape;106;p19"/>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08" name="Google Shape;108;p19"/>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marL="457200" lvl="0" indent="-342900" algn="l" rtl="0">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Prepare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Organize your Material in Effective Manner to Attain your Purpose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Hook your audience’s attention</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Your Body Language is key</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Begin with an interesting question or story</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Nervousness is Normal. Practice and Prepare!</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0" end="0"/>
                                            </p:txEl>
                                          </p:spTgt>
                                        </p:tgtEl>
                                        <p:attrNameLst>
                                          <p:attrName>style.visibility</p:attrName>
                                        </p:attrNameLst>
                                      </p:cBhvr>
                                      <p:to>
                                        <p:strVal val="visible"/>
                                      </p:to>
                                    </p:set>
                                    <p:animEffect transition="in" filter="fade">
                                      <p:cBhvr>
                                        <p:cTn id="12" dur="1000"/>
                                        <p:tgtEl>
                                          <p:spTgt spid="1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xEl>
                                              <p:pRg st="1" end="1"/>
                                            </p:txEl>
                                          </p:spTgt>
                                        </p:tgtEl>
                                        <p:attrNameLst>
                                          <p:attrName>style.visibility</p:attrName>
                                        </p:attrNameLst>
                                      </p:cBhvr>
                                      <p:to>
                                        <p:strVal val="visible"/>
                                      </p:to>
                                    </p:set>
                                    <p:animEffect transition="in" filter="fade">
                                      <p:cBhvr>
                                        <p:cTn id="17" dur="1000"/>
                                        <p:tgtEl>
                                          <p:spTgt spid="10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
                                            <p:txEl>
                                              <p:pRg st="2" end="2"/>
                                            </p:txEl>
                                          </p:spTgt>
                                        </p:tgtEl>
                                        <p:attrNameLst>
                                          <p:attrName>style.visibility</p:attrName>
                                        </p:attrNameLst>
                                      </p:cBhvr>
                                      <p:to>
                                        <p:strVal val="visible"/>
                                      </p:to>
                                    </p:set>
                                    <p:animEffect transition="in" filter="fade">
                                      <p:cBhvr>
                                        <p:cTn id="22" dur="1000"/>
                                        <p:tgtEl>
                                          <p:spTgt spid="10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xEl>
                                              <p:pRg st="3" end="3"/>
                                            </p:txEl>
                                          </p:spTgt>
                                        </p:tgtEl>
                                        <p:attrNameLst>
                                          <p:attrName>style.visibility</p:attrName>
                                        </p:attrNameLst>
                                      </p:cBhvr>
                                      <p:to>
                                        <p:strVal val="visible"/>
                                      </p:to>
                                    </p:set>
                                    <p:animEffect transition="in" filter="fade">
                                      <p:cBhvr>
                                        <p:cTn id="27" dur="1000"/>
                                        <p:tgtEl>
                                          <p:spTgt spid="10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
                                            <p:txEl>
                                              <p:pRg st="4" end="4"/>
                                            </p:txEl>
                                          </p:spTgt>
                                        </p:tgtEl>
                                        <p:attrNameLst>
                                          <p:attrName>style.visibility</p:attrName>
                                        </p:attrNameLst>
                                      </p:cBhvr>
                                      <p:to>
                                        <p:strVal val="visible"/>
                                      </p:to>
                                    </p:set>
                                    <p:animEffect transition="in" filter="fade">
                                      <p:cBhvr>
                                        <p:cTn id="32" dur="1000"/>
                                        <p:tgtEl>
                                          <p:spTgt spid="10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8">
                                            <p:txEl>
                                              <p:pRg st="5" end="5"/>
                                            </p:txEl>
                                          </p:spTgt>
                                        </p:tgtEl>
                                        <p:attrNameLst>
                                          <p:attrName>style.visibility</p:attrName>
                                        </p:attrNameLst>
                                      </p:cBhvr>
                                      <p:to>
                                        <p:strVal val="visible"/>
                                      </p:to>
                                    </p:set>
                                    <p:animEffect transition="in" filter="fade">
                                      <p:cBhvr>
                                        <p:cTn id="37" dur="1000"/>
                                        <p:tgtEl>
                                          <p:spTgt spid="10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8">
                                            <p:txEl>
                                              <p:pRg st="6" end="6"/>
                                            </p:txEl>
                                          </p:spTgt>
                                        </p:tgtEl>
                                        <p:attrNameLst>
                                          <p:attrName>style.visibility</p:attrName>
                                        </p:attrNameLst>
                                      </p:cBhvr>
                                      <p:to>
                                        <p:strVal val="visible"/>
                                      </p:to>
                                    </p:set>
                                    <p:animEffect transition="in" filter="fade">
                                      <p:cBhvr>
                                        <p:cTn id="42" dur="1000"/>
                                        <p:tgtEl>
                                          <p:spTgt spid="10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xEl>
                                              <p:pRg st="7" end="7"/>
                                            </p:txEl>
                                          </p:spTgt>
                                        </p:tgtEl>
                                        <p:attrNameLst>
                                          <p:attrName>style.visibility</p:attrName>
                                        </p:attrNameLst>
                                      </p:cBhvr>
                                      <p:to>
                                        <p:strVal val="visible"/>
                                      </p:to>
                                    </p:set>
                                    <p:animEffect transition="in" filter="fade">
                                      <p:cBhvr>
                                        <p:cTn id="47" dur="1000"/>
                                        <p:tgtEl>
                                          <p:spTgt spid="10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8">
                                            <p:txEl>
                                              <p:pRg st="8" end="8"/>
                                            </p:txEl>
                                          </p:spTgt>
                                        </p:tgtEl>
                                        <p:attrNameLst>
                                          <p:attrName>style.visibility</p:attrName>
                                        </p:attrNameLst>
                                      </p:cBhvr>
                                      <p:to>
                                        <p:strVal val="visible"/>
                                      </p:to>
                                    </p:set>
                                    <p:animEffect transition="in" filter="fade">
                                      <p:cBhvr>
                                        <p:cTn id="52" dur="10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14" name="Google Shape;114;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5" name="Google Shape;115;p20"/>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17" name="Google Shape;117;p20"/>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marL="457200" lvl="0" indent="-342900" algn="l" rtl="0">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Practice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Practice makes Perfect</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Practice with an Audience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Watch Recordings of your Speeches</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Don’t Read Unless you have to. Work from an Outline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Get feedback</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xEl>
                                              <p:pRg st="0" end="0"/>
                                            </p:txEl>
                                          </p:spTgt>
                                        </p:tgtEl>
                                        <p:attrNameLst>
                                          <p:attrName>style.visibility</p:attrName>
                                        </p:attrNameLst>
                                      </p:cBhvr>
                                      <p:to>
                                        <p:strVal val="visible"/>
                                      </p:to>
                                    </p:set>
                                    <p:animEffect transition="in" filter="fade">
                                      <p:cBhvr>
                                        <p:cTn id="12" dur="1000"/>
                                        <p:tgtEl>
                                          <p:spTgt spid="1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xEl>
                                              <p:pRg st="1" end="1"/>
                                            </p:txEl>
                                          </p:spTgt>
                                        </p:tgtEl>
                                        <p:attrNameLst>
                                          <p:attrName>style.visibility</p:attrName>
                                        </p:attrNameLst>
                                      </p:cBhvr>
                                      <p:to>
                                        <p:strVal val="visible"/>
                                      </p:to>
                                    </p:set>
                                    <p:animEffect transition="in" filter="fade">
                                      <p:cBhvr>
                                        <p:cTn id="17" dur="1000"/>
                                        <p:tgtEl>
                                          <p:spTgt spid="1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
                                            <p:txEl>
                                              <p:pRg st="2" end="2"/>
                                            </p:txEl>
                                          </p:spTgt>
                                        </p:tgtEl>
                                        <p:attrNameLst>
                                          <p:attrName>style.visibility</p:attrName>
                                        </p:attrNameLst>
                                      </p:cBhvr>
                                      <p:to>
                                        <p:strVal val="visible"/>
                                      </p:to>
                                    </p:set>
                                    <p:animEffect transition="in" filter="fade">
                                      <p:cBhvr>
                                        <p:cTn id="22" dur="1000"/>
                                        <p:tgtEl>
                                          <p:spTgt spid="1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xEl>
                                              <p:pRg st="3" end="3"/>
                                            </p:txEl>
                                          </p:spTgt>
                                        </p:tgtEl>
                                        <p:attrNameLst>
                                          <p:attrName>style.visibility</p:attrName>
                                        </p:attrNameLst>
                                      </p:cBhvr>
                                      <p:to>
                                        <p:strVal val="visible"/>
                                      </p:to>
                                    </p:set>
                                    <p:animEffect transition="in" filter="fade">
                                      <p:cBhvr>
                                        <p:cTn id="27" dur="1000"/>
                                        <p:tgtEl>
                                          <p:spTgt spid="11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
                                            <p:txEl>
                                              <p:pRg st="4" end="4"/>
                                            </p:txEl>
                                          </p:spTgt>
                                        </p:tgtEl>
                                        <p:attrNameLst>
                                          <p:attrName>style.visibility</p:attrName>
                                        </p:attrNameLst>
                                      </p:cBhvr>
                                      <p:to>
                                        <p:strVal val="visible"/>
                                      </p:to>
                                    </p:set>
                                    <p:animEffect transition="in" filter="fade">
                                      <p:cBhvr>
                                        <p:cTn id="32" dur="1000"/>
                                        <p:tgtEl>
                                          <p:spTgt spid="11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xEl>
                                              <p:pRg st="5" end="5"/>
                                            </p:txEl>
                                          </p:spTgt>
                                        </p:tgtEl>
                                        <p:attrNameLst>
                                          <p:attrName>style.visibility</p:attrName>
                                        </p:attrNameLst>
                                      </p:cBhvr>
                                      <p:to>
                                        <p:strVal val="visible"/>
                                      </p:to>
                                    </p:set>
                                    <p:animEffect transition="in" filter="fade">
                                      <p:cBhvr>
                                        <p:cTn id="37" dur="1000"/>
                                        <p:tgtEl>
                                          <p:spTgt spid="11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7">
                                            <p:txEl>
                                              <p:pRg st="6" end="6"/>
                                            </p:txEl>
                                          </p:spTgt>
                                        </p:tgtEl>
                                        <p:attrNameLst>
                                          <p:attrName>style.visibility</p:attrName>
                                        </p:attrNameLst>
                                      </p:cBhvr>
                                      <p:to>
                                        <p:strVal val="visible"/>
                                      </p:to>
                                    </p:set>
                                    <p:animEffect transition="in" filter="fade">
                                      <p:cBhvr>
                                        <p:cTn id="42" dur="1000"/>
                                        <p:tgtEl>
                                          <p:spTgt spid="11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7">
                                            <p:txEl>
                                              <p:pRg st="7" end="7"/>
                                            </p:txEl>
                                          </p:spTgt>
                                        </p:tgtEl>
                                        <p:attrNameLst>
                                          <p:attrName>style.visibility</p:attrName>
                                        </p:attrNameLst>
                                      </p:cBhvr>
                                      <p:to>
                                        <p:strVal val="visible"/>
                                      </p:to>
                                    </p:set>
                                    <p:animEffect transition="in" filter="fade">
                                      <p:cBhvr>
                                        <p:cTn id="47" dur="1000"/>
                                        <p:tgtEl>
                                          <p:spTgt spid="11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7">
                                            <p:txEl>
                                              <p:pRg st="8" end="8"/>
                                            </p:txEl>
                                          </p:spTgt>
                                        </p:tgtEl>
                                        <p:attrNameLst>
                                          <p:attrName>style.visibility</p:attrName>
                                        </p:attrNameLst>
                                      </p:cBhvr>
                                      <p:to>
                                        <p:strVal val="visible"/>
                                      </p:to>
                                    </p:set>
                                    <p:animEffect transition="in" filter="fade">
                                      <p:cBhvr>
                                        <p:cTn id="52" dur="1000"/>
                                        <p:tgtEl>
                                          <p:spTgt spid="1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23" name="Google Shape;123;p21"/>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24" name="Google Shape;124;p21"/>
          <p:cNvSpPr/>
          <p:nvPr/>
        </p:nvSpPr>
        <p:spPr>
          <a:xfrm>
            <a:off x="0" y="233550"/>
            <a:ext cx="35280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SPEAKING SKILLS</a:t>
            </a:r>
            <a:endParaRPr sz="2000" b="1">
              <a:solidFill>
                <a:schemeClr val="lt1"/>
              </a:solidFill>
              <a:latin typeface="Roboto"/>
              <a:ea typeface="Roboto"/>
              <a:cs typeface="Roboto"/>
              <a:sym typeface="Roboto"/>
            </a:endParaRPr>
          </a:p>
        </p:txBody>
      </p:sp>
      <p:sp>
        <p:nvSpPr>
          <p:cNvPr id="126" name="Google Shape;126;p21"/>
          <p:cNvSpPr txBox="1"/>
          <p:nvPr/>
        </p:nvSpPr>
        <p:spPr>
          <a:xfrm>
            <a:off x="327600" y="1231200"/>
            <a:ext cx="84876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3 P's of Speaking Skills</a:t>
            </a:r>
            <a:endParaRPr sz="2000">
              <a:latin typeface="Roboto Light"/>
              <a:ea typeface="Roboto Light"/>
              <a:cs typeface="Roboto Light"/>
              <a:sym typeface="Roboto Light"/>
            </a:endParaRPr>
          </a:p>
          <a:p>
            <a:pPr marL="457200" lvl="0" indent="-342900" algn="l" rtl="0">
              <a:spcBef>
                <a:spcPts val="800"/>
              </a:spcBef>
              <a:spcAft>
                <a:spcPts val="0"/>
              </a:spcAft>
              <a:buSzPts val="1800"/>
              <a:buFont typeface="Roboto Light"/>
              <a:buChar char="●"/>
            </a:pPr>
            <a:r>
              <a:rPr lang="en-GB" sz="1800">
                <a:solidFill>
                  <a:schemeClr val="dk1"/>
                </a:solidFill>
                <a:latin typeface="Roboto Light"/>
                <a:ea typeface="Roboto Light"/>
                <a:cs typeface="Roboto Light"/>
                <a:sym typeface="Roboto Light"/>
              </a:rPr>
              <a:t>Present</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Get to know your Audience.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Engage with your Audience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Pay attention Body Language</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Don’t get stuck, move around.</a:t>
            </a:r>
            <a:endParaRPr sz="1800">
              <a:solidFill>
                <a:schemeClr val="dk1"/>
              </a:solidFill>
              <a:latin typeface="Roboto Light"/>
              <a:ea typeface="Roboto Light"/>
              <a:cs typeface="Roboto Light"/>
              <a:sym typeface="Roboto Light"/>
            </a:endParaRPr>
          </a:p>
          <a:p>
            <a:pPr marL="914400" lvl="1" indent="-342900" algn="l" rtl="0">
              <a:spcBef>
                <a:spcPts val="0"/>
              </a:spcBef>
              <a:spcAft>
                <a:spcPts val="0"/>
              </a:spcAft>
              <a:buClr>
                <a:schemeClr val="dk1"/>
              </a:buClr>
              <a:buSzPts val="1800"/>
              <a:buFont typeface="Roboto Light"/>
              <a:buChar char="○"/>
            </a:pPr>
            <a:r>
              <a:rPr lang="en-GB" sz="1800">
                <a:solidFill>
                  <a:schemeClr val="dk1"/>
                </a:solidFill>
                <a:latin typeface="Roboto Light"/>
                <a:ea typeface="Roboto Light"/>
                <a:cs typeface="Roboto Light"/>
                <a:sym typeface="Roboto Light"/>
              </a:rPr>
              <a:t>Think Positively</a:t>
            </a:r>
            <a:endParaRPr sz="1800">
              <a:solidFill>
                <a:schemeClr val="dk1"/>
              </a:solidFill>
              <a:latin typeface="Roboto Light"/>
              <a:ea typeface="Roboto Light"/>
              <a:cs typeface="Roboto Light"/>
              <a:sym typeface="Roboto Light"/>
            </a:endParaRPr>
          </a:p>
          <a:p>
            <a:pPr marL="457200" lvl="0" indent="0" algn="l" rtl="0">
              <a:spcBef>
                <a:spcPts val="0"/>
              </a:spcBef>
              <a:spcAft>
                <a:spcPts val="0"/>
              </a:spcAft>
              <a:buNone/>
            </a:pPr>
            <a:endParaRPr sz="1800">
              <a:solidFill>
                <a:schemeClr val="dk1"/>
              </a:solidFill>
              <a:latin typeface="Roboto Light"/>
              <a:ea typeface="Roboto Light"/>
              <a:cs typeface="Roboto Light"/>
              <a:sym typeface="Roboto Light"/>
            </a:endParaRPr>
          </a:p>
          <a:p>
            <a:pPr marL="457200" lvl="0" indent="0" algn="l" rtl="0">
              <a:spcBef>
                <a:spcPts val="0"/>
              </a:spcBef>
              <a:spcAft>
                <a:spcPts val="800"/>
              </a:spcAft>
              <a:buNone/>
            </a:pPr>
            <a:endParaRPr sz="18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1000"/>
                                        <p:tgtEl>
                                          <p:spTgt spid="1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xEl>
                                              <p:pRg st="1" end="1"/>
                                            </p:txEl>
                                          </p:spTgt>
                                        </p:tgtEl>
                                        <p:attrNameLst>
                                          <p:attrName>style.visibility</p:attrName>
                                        </p:attrNameLst>
                                      </p:cBhvr>
                                      <p:to>
                                        <p:strVal val="visible"/>
                                      </p:to>
                                    </p:set>
                                    <p:animEffect transition="in" filter="fade">
                                      <p:cBhvr>
                                        <p:cTn id="17" dur="1000"/>
                                        <p:tgtEl>
                                          <p:spTgt spid="1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xEl>
                                              <p:pRg st="2" end="2"/>
                                            </p:txEl>
                                          </p:spTgt>
                                        </p:tgtEl>
                                        <p:attrNameLst>
                                          <p:attrName>style.visibility</p:attrName>
                                        </p:attrNameLst>
                                      </p:cBhvr>
                                      <p:to>
                                        <p:strVal val="visible"/>
                                      </p:to>
                                    </p:set>
                                    <p:animEffect transition="in" filter="fade">
                                      <p:cBhvr>
                                        <p:cTn id="22" dur="1000"/>
                                        <p:tgtEl>
                                          <p:spTgt spid="1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
                                            <p:txEl>
                                              <p:pRg st="3" end="3"/>
                                            </p:txEl>
                                          </p:spTgt>
                                        </p:tgtEl>
                                        <p:attrNameLst>
                                          <p:attrName>style.visibility</p:attrName>
                                        </p:attrNameLst>
                                      </p:cBhvr>
                                      <p:to>
                                        <p:strVal val="visible"/>
                                      </p:to>
                                    </p:set>
                                    <p:animEffect transition="in" filter="fade">
                                      <p:cBhvr>
                                        <p:cTn id="27" dur="1000"/>
                                        <p:tgtEl>
                                          <p:spTgt spid="12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6">
                                            <p:txEl>
                                              <p:pRg st="4" end="4"/>
                                            </p:txEl>
                                          </p:spTgt>
                                        </p:tgtEl>
                                        <p:attrNameLst>
                                          <p:attrName>style.visibility</p:attrName>
                                        </p:attrNameLst>
                                      </p:cBhvr>
                                      <p:to>
                                        <p:strVal val="visible"/>
                                      </p:to>
                                    </p:set>
                                    <p:animEffect transition="in" filter="fade">
                                      <p:cBhvr>
                                        <p:cTn id="32" dur="1000"/>
                                        <p:tgtEl>
                                          <p:spTgt spid="12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6">
                                            <p:txEl>
                                              <p:pRg st="5" end="5"/>
                                            </p:txEl>
                                          </p:spTgt>
                                        </p:tgtEl>
                                        <p:attrNameLst>
                                          <p:attrName>style.visibility</p:attrName>
                                        </p:attrNameLst>
                                      </p:cBhvr>
                                      <p:to>
                                        <p:strVal val="visible"/>
                                      </p:to>
                                    </p:set>
                                    <p:animEffect transition="in" filter="fade">
                                      <p:cBhvr>
                                        <p:cTn id="37" dur="1000"/>
                                        <p:tgtEl>
                                          <p:spTgt spid="12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6">
                                            <p:txEl>
                                              <p:pRg st="6" end="6"/>
                                            </p:txEl>
                                          </p:spTgt>
                                        </p:tgtEl>
                                        <p:attrNameLst>
                                          <p:attrName>style.visibility</p:attrName>
                                        </p:attrNameLst>
                                      </p:cBhvr>
                                      <p:to>
                                        <p:strVal val="visible"/>
                                      </p:to>
                                    </p:set>
                                    <p:animEffect transition="in" filter="fade">
                                      <p:cBhvr>
                                        <p:cTn id="42" dur="1000"/>
                                        <p:tgtEl>
                                          <p:spTgt spid="12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6">
                                            <p:txEl>
                                              <p:pRg st="7" end="7"/>
                                            </p:txEl>
                                          </p:spTgt>
                                        </p:tgtEl>
                                        <p:attrNameLst>
                                          <p:attrName>style.visibility</p:attrName>
                                        </p:attrNameLst>
                                      </p:cBhvr>
                                      <p:to>
                                        <p:strVal val="visible"/>
                                      </p:to>
                                    </p:set>
                                    <p:animEffect transition="in" filter="fade">
                                      <p:cBhvr>
                                        <p:cTn id="47" dur="1000"/>
                                        <p:tgtEl>
                                          <p:spTgt spid="12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6">
                                            <p:txEl>
                                              <p:pRg st="8" end="8"/>
                                            </p:txEl>
                                          </p:spTgt>
                                        </p:tgtEl>
                                        <p:attrNameLst>
                                          <p:attrName>style.visibility</p:attrName>
                                        </p:attrNameLst>
                                      </p:cBhvr>
                                      <p:to>
                                        <p:strVal val="visible"/>
                                      </p:to>
                                    </p:set>
                                    <p:animEffect transition="in" filter="fade">
                                      <p:cBhvr>
                                        <p:cTn id="52" dur="1000"/>
                                        <p:tgtEl>
                                          <p:spTgt spid="1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3199</Words>
  <Application>Microsoft Macintosh PowerPoint</Application>
  <PresentationFormat>On-screen Show (16:9)</PresentationFormat>
  <Paragraphs>230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Roboto Light</vt:lpstr>
      <vt:lpstr>EB Garamond</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PRASHANTH S</cp:lastModifiedBy>
  <cp:revision>3</cp:revision>
  <dcterms:modified xsi:type="dcterms:W3CDTF">2022-05-09T14:10:39Z</dcterms:modified>
</cp:coreProperties>
</file>